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1" r:id="rId2"/>
    <p:sldMasterId id="2147483653" r:id="rId3"/>
  </p:sldMasterIdLst>
  <p:notesMasterIdLst>
    <p:notesMasterId r:id="rId22"/>
  </p:notesMasterIdLst>
  <p:sldIdLst>
    <p:sldId id="256" r:id="rId4"/>
    <p:sldId id="296" r:id="rId5"/>
    <p:sldId id="273" r:id="rId6"/>
    <p:sldId id="287" r:id="rId7"/>
    <p:sldId id="321" r:id="rId8"/>
    <p:sldId id="264" r:id="rId9"/>
    <p:sldId id="302" r:id="rId10"/>
    <p:sldId id="304" r:id="rId11"/>
    <p:sldId id="305" r:id="rId12"/>
    <p:sldId id="317" r:id="rId13"/>
    <p:sldId id="298" r:id="rId14"/>
    <p:sldId id="306" r:id="rId15"/>
    <p:sldId id="308" r:id="rId16"/>
    <p:sldId id="310" r:id="rId17"/>
    <p:sldId id="314" r:id="rId18"/>
    <p:sldId id="319" r:id="rId19"/>
    <p:sldId id="320" r:id="rId20"/>
    <p:sldId id="262" r:id="rId2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9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7696"/>
    <a:srgbClr val="9F447D"/>
    <a:srgbClr val="014B5F"/>
    <a:srgbClr val="4BACC6"/>
    <a:srgbClr val="FFFFFF"/>
    <a:srgbClr val="AAC8D3"/>
    <a:srgbClr val="025978"/>
    <a:srgbClr val="025F78"/>
    <a:srgbClr val="025A72"/>
    <a:srgbClr val="C860AA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215" autoAdjust="0"/>
  </p:normalViewPr>
  <p:slideViewPr>
    <p:cSldViewPr>
      <p:cViewPr varScale="1">
        <p:scale>
          <a:sx n="79" d="100"/>
          <a:sy n="79" d="100"/>
        </p:scale>
        <p:origin x="1498" y="72"/>
      </p:cViewPr>
      <p:guideLst>
        <p:guide orient="horz" pos="189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4EF06-65A9-4E89-B13F-A0A083F39614}" type="datetimeFigureOut">
              <a:rPr lang="en-CA" smtClean="0"/>
              <a:t>04/01/2019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95A14-A750-442A-BDC7-8C916CC6F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1387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86356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4019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2193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8680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94684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226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3385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70727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00777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318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1957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12729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12510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94421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559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1719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1353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95A14-A750-442A-BDC7-8C916CC6F199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11022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1" y="3003800"/>
            <a:ext cx="4356124" cy="1095361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80000"/>
              </a:lnSpc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71853" y="4068678"/>
            <a:ext cx="4356124" cy="504056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genda Layout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323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genda Layout">
    <p:bg>
      <p:bgPr>
        <a:blipFill dpi="0"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3646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Agenda Layout">
    <p:bg>
      <p:bgPr>
        <a:blipFill dpi="0"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9311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genda Layout">
    <p:bg>
      <p:bgPr>
        <a:blipFill dpi="0"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54064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genda Layout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8203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genda Layout">
    <p:bg>
      <p:bgPr>
        <a:blipFill dpi="0"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74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4211960" cy="5143500"/>
          </a:xfrm>
          <a:prstGeom prst="rect">
            <a:avLst/>
          </a:prstGeom>
          <a:solidFill>
            <a:srgbClr val="9F447D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123478"/>
            <a:ext cx="352839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705400"/>
            <a:ext cx="3528392" cy="381056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77559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860032" y="123478"/>
            <a:ext cx="428396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699542"/>
            <a:ext cx="428396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38885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419872" y="0"/>
            <a:ext cx="5724128" cy="5143500"/>
          </a:xfrm>
          <a:prstGeom prst="rect">
            <a:avLst/>
          </a:prstGeom>
          <a:solidFill>
            <a:srgbClr val="02769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860032" y="123478"/>
            <a:ext cx="428396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699542"/>
            <a:ext cx="428396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9707250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rgbClr val="025978">
            <a:alpha val="8470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01778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4763" y="612419"/>
            <a:ext cx="3865447" cy="3865447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99792" y="2257110"/>
            <a:ext cx="3816424" cy="576063"/>
          </a:xfrm>
          <a:prstGeom prst="rect">
            <a:avLst/>
          </a:prstGeom>
          <a:solidFill>
            <a:schemeClr val="accent1">
              <a:alpha val="90000"/>
            </a:schemeClr>
          </a:solidFill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909600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76561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7F5EDF-2C76-4112-99FB-1370D111837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74334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203848" y="3111810"/>
            <a:ext cx="5940152" cy="1332148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63888" y="3111810"/>
            <a:ext cx="558011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563888" y="3910470"/>
            <a:ext cx="5580112" cy="31089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Layout">
    <p:bg>
      <p:bgPr>
        <a:blipFill dpi="0"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995936" y="2931790"/>
            <a:ext cx="5148064" cy="1512168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63888" y="3111810"/>
            <a:ext cx="558011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563888" y="3910470"/>
            <a:ext cx="5580112" cy="31089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7691482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Layou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995936" y="2787774"/>
            <a:ext cx="5148064" cy="1800200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95936" y="3111810"/>
            <a:ext cx="51480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95936" y="3910470"/>
            <a:ext cx="5148064" cy="3174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344238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7F5EDF-2C76-4112-99FB-1370D111837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01415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genda Layout">
    <p:bg>
      <p:bgPr>
        <a:blipFill dpi="0"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7003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genda Layout">
    <p:bg>
      <p:bgPr>
        <a:blipFill dpi="0"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2303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genda Layout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211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bg>
      <p:bgPr>
        <a:blipFill dpi="0"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9098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 Layout">
    <p:bg>
      <p:bgPr>
        <a:blipFill dpi="0"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3562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Layout">
    <p:bg>
      <p:bgPr>
        <a:blipFill dpi="0"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2663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377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 txBox="1">
            <a:spLocks/>
          </p:cNvSpPr>
          <p:nvPr userDrawn="1"/>
        </p:nvSpPr>
        <p:spPr>
          <a:xfrm>
            <a:off x="8532440" y="4587974"/>
            <a:ext cx="504056" cy="504056"/>
          </a:xfrm>
          <a:prstGeom prst="rect">
            <a:avLst/>
          </a:prstGeom>
        </p:spPr>
        <p:txBody>
          <a:bodyPr anchor="ctr"/>
          <a:lstStyle>
            <a:lvl1pPr marL="0" indent="0" algn="r" defTabSz="914377" rtl="0" eaLnBrk="1" latinLnBrk="1" hangingPunct="1">
              <a:spcBef>
                <a:spcPts val="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Arial" pitchFamily="34" charset="0"/>
              </a:defRPr>
            </a:lvl1pPr>
            <a:lvl2pPr marL="742932" indent="-285744" algn="l" defTabSz="91437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97" r:id="rId2"/>
    <p:sldLayoutId id="2147483698" r:id="rId3"/>
    <p:sldLayoutId id="2147483696" r:id="rId4"/>
    <p:sldLayoutId id="2147483676" r:id="rId5"/>
    <p:sldLayoutId id="2147483677" r:id="rId6"/>
    <p:sldLayoutId id="2147483678" r:id="rId7"/>
    <p:sldLayoutId id="2147483679" r:id="rId8"/>
    <p:sldLayoutId id="2147483682" r:id="rId9"/>
    <p:sldLayoutId id="2147483691" r:id="rId10"/>
    <p:sldLayoutId id="2147483684" r:id="rId11"/>
    <p:sldLayoutId id="2147483686" r:id="rId12"/>
    <p:sldLayoutId id="2147483687" r:id="rId13"/>
    <p:sldLayoutId id="2147483660" r:id="rId14"/>
    <p:sldLayoutId id="2147483661" r:id="rId15"/>
    <p:sldLayoutId id="2147483695" r:id="rId16"/>
    <p:sldLayoutId id="2147483662" r:id="rId17"/>
    <p:sldLayoutId id="2147483667" r:id="rId18"/>
    <p:sldLayoutId id="2147483694" r:id="rId19"/>
  </p:sldLayoutIdLst>
  <p:hf hdr="0" ftr="0" dt="0"/>
  <p:txStyles>
    <p:titleStyle>
      <a:lvl1pPr algn="ctr" defTabSz="914377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92" r:id="rId2"/>
    <p:sldLayoutId id="2147483699" r:id="rId3"/>
    <p:sldLayoutId id="2147483690" r:id="rId4"/>
  </p:sldLayoutIdLst>
  <p:hf hdr="0" ftr="0" dt="0"/>
  <p:txStyles>
    <p:titleStyle>
      <a:lvl1pPr algn="ctr" defTabSz="914377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0" y="2715766"/>
            <a:ext cx="4356124" cy="1095361"/>
          </a:xfrm>
        </p:spPr>
        <p:txBody>
          <a:bodyPr/>
          <a:lstStyle/>
          <a:p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Towards Integrated Health in Ontario</a:t>
            </a:r>
            <a:endParaRPr lang="en-US" altLang="ko-K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0" y="3939902"/>
            <a:ext cx="4356124" cy="504056"/>
          </a:xfrm>
        </p:spPr>
        <p:txBody>
          <a:bodyPr/>
          <a:lstStyle/>
          <a:p>
            <a:pPr>
              <a:defRPr/>
            </a:pPr>
            <a:r>
              <a:rPr lang="en-US" altLang="ko-KR" b="1" dirty="0"/>
              <a:t>MINISTRY OF HEALTH AND LONG-TERM CARE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EAB522-1DFF-4B85-8868-4BF984E553F0}"/>
              </a:ext>
            </a:extLst>
          </p:cNvPr>
          <p:cNvGrpSpPr/>
          <p:nvPr/>
        </p:nvGrpSpPr>
        <p:grpSpPr>
          <a:xfrm flipH="1">
            <a:off x="-12891" y="267494"/>
            <a:ext cx="9625451" cy="2052602"/>
            <a:chOff x="-620061" y="1077822"/>
            <a:chExt cx="10204516" cy="210997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5426AD8-F38A-41A4-A132-B187D44A767E}"/>
                </a:ext>
              </a:extLst>
            </p:cNvPr>
            <p:cNvGrpSpPr/>
            <p:nvPr/>
          </p:nvGrpSpPr>
          <p:grpSpPr>
            <a:xfrm>
              <a:off x="-620061" y="1077822"/>
              <a:ext cx="10204516" cy="2109978"/>
              <a:chOff x="-620061" y="1077822"/>
              <a:chExt cx="10204516" cy="2109978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8B491B70-93F2-4668-BC1F-5BBC24FCA6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099444" y="1808913"/>
                <a:ext cx="1481996" cy="495300"/>
              </a:xfrm>
              <a:custGeom>
                <a:avLst/>
                <a:gdLst>
                  <a:gd name="connsiteX0" fmla="*/ 0 w 1676400"/>
                  <a:gd name="connsiteY0" fmla="*/ 0 h 495300"/>
                  <a:gd name="connsiteX1" fmla="*/ 1684782 w 1676400"/>
                  <a:gd name="connsiteY1" fmla="*/ 0 h 495300"/>
                  <a:gd name="connsiteX2" fmla="*/ 1684782 w 1676400"/>
                  <a:gd name="connsiteY2" fmla="*/ 498348 h 495300"/>
                  <a:gd name="connsiteX3" fmla="*/ 0 w 1676400"/>
                  <a:gd name="connsiteY3" fmla="*/ 498348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495300">
                    <a:moveTo>
                      <a:pt x="0" y="0"/>
                    </a:moveTo>
                    <a:lnTo>
                      <a:pt x="1684782" y="0"/>
                    </a:lnTo>
                    <a:lnTo>
                      <a:pt x="1684782" y="498348"/>
                    </a:lnTo>
                    <a:lnTo>
                      <a:pt x="0" y="498348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9" name="Freeform: Shape 65">
                <a:extLst>
                  <a:ext uri="{FF2B5EF4-FFF2-40B4-BE49-F238E27FC236}">
                    <a16:creationId xmlns:a16="http://schemas.microsoft.com/office/drawing/2014/main" id="{F7F6D971-A705-4B43-9964-5269154453FE}"/>
                  </a:ext>
                </a:extLst>
              </p:cNvPr>
              <p:cNvSpPr/>
              <p:nvPr/>
            </p:nvSpPr>
            <p:spPr>
              <a:xfrm>
                <a:off x="8125446" y="1833632"/>
                <a:ext cx="1459009" cy="409575"/>
              </a:xfrm>
              <a:custGeom>
                <a:avLst/>
                <a:gdLst>
                  <a:gd name="connsiteX0" fmla="*/ 1578769 w 1600200"/>
                  <a:gd name="connsiteY0" fmla="*/ 285274 h 409575"/>
                  <a:gd name="connsiteX1" fmla="*/ 1285398 w 1600200"/>
                  <a:gd name="connsiteY1" fmla="*/ 285274 h 409575"/>
                  <a:gd name="connsiteX2" fmla="*/ 1257776 w 1600200"/>
                  <a:gd name="connsiteY2" fmla="*/ 323374 h 409575"/>
                  <a:gd name="connsiteX3" fmla="*/ 1217771 w 1600200"/>
                  <a:gd name="connsiteY3" fmla="*/ 153829 h 409575"/>
                  <a:gd name="connsiteX4" fmla="*/ 1181576 w 1600200"/>
                  <a:gd name="connsiteY4" fmla="*/ 285274 h 409575"/>
                  <a:gd name="connsiteX5" fmla="*/ 1093946 w 1600200"/>
                  <a:gd name="connsiteY5" fmla="*/ 285274 h 409575"/>
                  <a:gd name="connsiteX6" fmla="*/ 1080611 w 1600200"/>
                  <a:gd name="connsiteY6" fmla="*/ 335756 h 409575"/>
                  <a:gd name="connsiteX7" fmla="*/ 1056798 w 1600200"/>
                  <a:gd name="connsiteY7" fmla="*/ 277654 h 409575"/>
                  <a:gd name="connsiteX8" fmla="*/ 1032986 w 1600200"/>
                  <a:gd name="connsiteY8" fmla="*/ 322421 h 409575"/>
                  <a:gd name="connsiteX9" fmla="*/ 988219 w 1600200"/>
                  <a:gd name="connsiteY9" fmla="*/ 21431 h 409575"/>
                  <a:gd name="connsiteX10" fmla="*/ 932973 w 1600200"/>
                  <a:gd name="connsiteY10" fmla="*/ 393859 h 409575"/>
                  <a:gd name="connsiteX11" fmla="*/ 912019 w 1600200"/>
                  <a:gd name="connsiteY11" fmla="*/ 285274 h 409575"/>
                  <a:gd name="connsiteX12" fmla="*/ 686276 w 1600200"/>
                  <a:gd name="connsiteY12" fmla="*/ 285274 h 409575"/>
                  <a:gd name="connsiteX13" fmla="*/ 656748 w 1600200"/>
                  <a:gd name="connsiteY13" fmla="*/ 344329 h 409575"/>
                  <a:gd name="connsiteX14" fmla="*/ 621506 w 1600200"/>
                  <a:gd name="connsiteY14" fmla="*/ 150971 h 409575"/>
                  <a:gd name="connsiteX15" fmla="*/ 578644 w 1600200"/>
                  <a:gd name="connsiteY15" fmla="*/ 285274 h 409575"/>
                  <a:gd name="connsiteX16" fmla="*/ 491966 w 1600200"/>
                  <a:gd name="connsiteY16" fmla="*/ 285274 h 409575"/>
                  <a:gd name="connsiteX17" fmla="*/ 467201 w 1600200"/>
                  <a:gd name="connsiteY17" fmla="*/ 322421 h 409575"/>
                  <a:gd name="connsiteX18" fmla="*/ 441484 w 1600200"/>
                  <a:gd name="connsiteY18" fmla="*/ 275749 h 409575"/>
                  <a:gd name="connsiteX19" fmla="*/ 408146 w 1600200"/>
                  <a:gd name="connsiteY19" fmla="*/ 336709 h 409575"/>
                  <a:gd name="connsiteX20" fmla="*/ 376714 w 1600200"/>
                  <a:gd name="connsiteY20" fmla="*/ 72866 h 409575"/>
                  <a:gd name="connsiteX21" fmla="*/ 335756 w 1600200"/>
                  <a:gd name="connsiteY21" fmla="*/ 377666 h 409575"/>
                  <a:gd name="connsiteX22" fmla="*/ 308134 w 1600200"/>
                  <a:gd name="connsiteY22" fmla="*/ 285274 h 409575"/>
                  <a:gd name="connsiteX23" fmla="*/ 238601 w 1600200"/>
                  <a:gd name="connsiteY23" fmla="*/ 285274 h 409575"/>
                  <a:gd name="connsiteX24" fmla="*/ 210026 w 1600200"/>
                  <a:gd name="connsiteY24" fmla="*/ 237649 h 409575"/>
                  <a:gd name="connsiteX25" fmla="*/ 177641 w 1600200"/>
                  <a:gd name="connsiteY25" fmla="*/ 285274 h 409575"/>
                  <a:gd name="connsiteX26" fmla="*/ 21431 w 1600200"/>
                  <a:gd name="connsiteY26" fmla="*/ 285274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00200" h="409575">
                    <a:moveTo>
                      <a:pt x="1578769" y="285274"/>
                    </a:moveTo>
                    <a:lnTo>
                      <a:pt x="1285398" y="285274"/>
                    </a:lnTo>
                    <a:lnTo>
                      <a:pt x="1257776" y="323374"/>
                    </a:lnTo>
                    <a:lnTo>
                      <a:pt x="1217771" y="153829"/>
                    </a:lnTo>
                    <a:lnTo>
                      <a:pt x="1181576" y="285274"/>
                    </a:lnTo>
                    <a:lnTo>
                      <a:pt x="1093946" y="285274"/>
                    </a:lnTo>
                    <a:lnTo>
                      <a:pt x="1080611" y="335756"/>
                    </a:lnTo>
                    <a:lnTo>
                      <a:pt x="1056798" y="277654"/>
                    </a:lnTo>
                    <a:lnTo>
                      <a:pt x="1032986" y="322421"/>
                    </a:lnTo>
                    <a:lnTo>
                      <a:pt x="988219" y="21431"/>
                    </a:lnTo>
                    <a:lnTo>
                      <a:pt x="932973" y="393859"/>
                    </a:lnTo>
                    <a:lnTo>
                      <a:pt x="912019" y="285274"/>
                    </a:lnTo>
                    <a:lnTo>
                      <a:pt x="686276" y="285274"/>
                    </a:lnTo>
                    <a:lnTo>
                      <a:pt x="656748" y="344329"/>
                    </a:lnTo>
                    <a:lnTo>
                      <a:pt x="621506" y="150971"/>
                    </a:lnTo>
                    <a:lnTo>
                      <a:pt x="578644" y="285274"/>
                    </a:lnTo>
                    <a:lnTo>
                      <a:pt x="491966" y="285274"/>
                    </a:lnTo>
                    <a:lnTo>
                      <a:pt x="467201" y="322421"/>
                    </a:lnTo>
                    <a:lnTo>
                      <a:pt x="441484" y="275749"/>
                    </a:lnTo>
                    <a:lnTo>
                      <a:pt x="408146" y="336709"/>
                    </a:lnTo>
                    <a:lnTo>
                      <a:pt x="376714" y="72866"/>
                    </a:lnTo>
                    <a:lnTo>
                      <a:pt x="335756" y="377666"/>
                    </a:lnTo>
                    <a:lnTo>
                      <a:pt x="308134" y="285274"/>
                    </a:lnTo>
                    <a:lnTo>
                      <a:pt x="238601" y="285274"/>
                    </a:lnTo>
                    <a:lnTo>
                      <a:pt x="210026" y="237649"/>
                    </a:lnTo>
                    <a:lnTo>
                      <a:pt x="177641" y="285274"/>
                    </a:lnTo>
                    <a:lnTo>
                      <a:pt x="21431" y="285274"/>
                    </a:lnTo>
                  </a:path>
                </a:pathLst>
              </a:custGeom>
              <a:noFill/>
              <a:ln w="28575" cap="rnd">
                <a:solidFill>
                  <a:srgbClr val="9F447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32EBC4F2-FDAB-458F-B3D6-C655FBB2CB3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8934"/>
              <a:stretch/>
            </p:blipFill>
            <p:spPr>
              <a:xfrm>
                <a:off x="-620061" y="1790272"/>
                <a:ext cx="5733236" cy="495300"/>
              </a:xfrm>
              <a:custGeom>
                <a:avLst/>
                <a:gdLst>
                  <a:gd name="connsiteX0" fmla="*/ 0 w 5676900"/>
                  <a:gd name="connsiteY0" fmla="*/ 0 h 495300"/>
                  <a:gd name="connsiteX1" fmla="*/ 5685282 w 5676900"/>
                  <a:gd name="connsiteY1" fmla="*/ 0 h 495300"/>
                  <a:gd name="connsiteX2" fmla="*/ 5685282 w 5676900"/>
                  <a:gd name="connsiteY2" fmla="*/ 500634 h 495300"/>
                  <a:gd name="connsiteX3" fmla="*/ 0 w 5676900"/>
                  <a:gd name="connsiteY3" fmla="*/ 50063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76900" h="495300">
                    <a:moveTo>
                      <a:pt x="0" y="0"/>
                    </a:moveTo>
                    <a:lnTo>
                      <a:pt x="5685282" y="0"/>
                    </a:lnTo>
                    <a:lnTo>
                      <a:pt x="5685282" y="500634"/>
                    </a:lnTo>
                    <a:lnTo>
                      <a:pt x="0" y="500634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1" name="Freeform: Shape 67">
                <a:extLst>
                  <a:ext uri="{FF2B5EF4-FFF2-40B4-BE49-F238E27FC236}">
                    <a16:creationId xmlns:a16="http://schemas.microsoft.com/office/drawing/2014/main" id="{5653D0CF-464F-41CE-9CC7-5B508C75BCB1}"/>
                  </a:ext>
                </a:extLst>
              </p:cNvPr>
              <p:cNvSpPr/>
              <p:nvPr/>
            </p:nvSpPr>
            <p:spPr>
              <a:xfrm>
                <a:off x="-109644" y="1853632"/>
                <a:ext cx="524850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196891" h="372428">
                    <a:moveTo>
                      <a:pt x="5196891" y="263843"/>
                    </a:moveTo>
                    <a:lnTo>
                      <a:pt x="4903521" y="263843"/>
                    </a:lnTo>
                    <a:lnTo>
                      <a:pt x="4875899" y="301943"/>
                    </a:lnTo>
                    <a:lnTo>
                      <a:pt x="4835893" y="132398"/>
                    </a:lnTo>
                    <a:lnTo>
                      <a:pt x="4799699" y="263843"/>
                    </a:lnTo>
                    <a:lnTo>
                      <a:pt x="4712068" y="263843"/>
                    </a:lnTo>
                    <a:lnTo>
                      <a:pt x="4698733" y="314325"/>
                    </a:lnTo>
                    <a:lnTo>
                      <a:pt x="4674921" y="256223"/>
                    </a:lnTo>
                    <a:lnTo>
                      <a:pt x="4651108" y="300990"/>
                    </a:lnTo>
                    <a:lnTo>
                      <a:pt x="4606341" y="0"/>
                    </a:lnTo>
                    <a:lnTo>
                      <a:pt x="4551096" y="372428"/>
                    </a:lnTo>
                    <a:lnTo>
                      <a:pt x="4530141" y="263843"/>
                    </a:lnTo>
                    <a:lnTo>
                      <a:pt x="4304399" y="263843"/>
                    </a:lnTo>
                    <a:lnTo>
                      <a:pt x="4274871" y="322898"/>
                    </a:lnTo>
                    <a:lnTo>
                      <a:pt x="4239628" y="129540"/>
                    </a:lnTo>
                    <a:lnTo>
                      <a:pt x="4196766" y="263843"/>
                    </a:lnTo>
                    <a:lnTo>
                      <a:pt x="4110088" y="263843"/>
                    </a:lnTo>
                    <a:lnTo>
                      <a:pt x="4085324" y="300990"/>
                    </a:lnTo>
                    <a:lnTo>
                      <a:pt x="4059606" y="254318"/>
                    </a:lnTo>
                    <a:lnTo>
                      <a:pt x="4026268" y="315278"/>
                    </a:lnTo>
                    <a:lnTo>
                      <a:pt x="3994836" y="51435"/>
                    </a:lnTo>
                    <a:lnTo>
                      <a:pt x="3953878" y="356235"/>
                    </a:lnTo>
                    <a:lnTo>
                      <a:pt x="3926256" y="263843"/>
                    </a:lnTo>
                    <a:lnTo>
                      <a:pt x="3856724" y="263843"/>
                    </a:lnTo>
                    <a:lnTo>
                      <a:pt x="3828149" y="216218"/>
                    </a:lnTo>
                    <a:lnTo>
                      <a:pt x="3795763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28575" cap="rnd">
                <a:solidFill>
                  <a:srgbClr val="9F447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5DEF24CD-3AAD-4FCE-BB30-02BFFC7D05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082352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3" name="Freeform: Shape 69">
                <a:extLst>
                  <a:ext uri="{FF2B5EF4-FFF2-40B4-BE49-F238E27FC236}">
                    <a16:creationId xmlns:a16="http://schemas.microsoft.com/office/drawing/2014/main" id="{32FC8001-B8F3-49FB-AF84-BD616B5629B2}"/>
                  </a:ext>
                </a:extLst>
              </p:cNvPr>
              <p:cNvSpPr/>
              <p:nvPr/>
            </p:nvSpPr>
            <p:spPr>
              <a:xfrm>
                <a:off x="511745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94A1CF25-E437-4C2B-B3E8-D517978688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53852" y="2058516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>
                <a:noFill/>
              </a:ln>
            </p:spPr>
          </p:pic>
          <p:sp>
            <p:nvSpPr>
              <p:cNvPr id="25" name="Freeform: Shape 71">
                <a:extLst>
                  <a:ext uri="{FF2B5EF4-FFF2-40B4-BE49-F238E27FC236}">
                    <a16:creationId xmlns:a16="http://schemas.microsoft.com/office/drawing/2014/main" id="{202212BC-E82C-4073-9C8E-B0E894C02C8A}"/>
                  </a:ext>
                </a:extLst>
              </p:cNvPr>
              <p:cNvSpPr/>
              <p:nvPr/>
            </p:nvSpPr>
            <p:spPr>
              <a:xfrm>
                <a:off x="5688951" y="209271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37C064A4-6E82-470C-BF77-FF3F6357BE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49280" y="140472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7" name="Freeform: Shape 73">
                <a:extLst>
                  <a:ext uri="{FF2B5EF4-FFF2-40B4-BE49-F238E27FC236}">
                    <a16:creationId xmlns:a16="http://schemas.microsoft.com/office/drawing/2014/main" id="{F8ECD751-6127-4DE6-8D9F-40183E34C7AE}"/>
                  </a:ext>
                </a:extLst>
              </p:cNvPr>
              <p:cNvSpPr/>
              <p:nvPr/>
            </p:nvSpPr>
            <p:spPr>
              <a:xfrm>
                <a:off x="5685141" y="143739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9F447D"/>
                </a:solidFill>
                <a:prstDash val="solid"/>
                <a:miter/>
              </a:ln>
              <a:effectLst>
                <a:reflection blurRad="6350" stA="52000" endA="300" endPos="35000" dir="5400000" sy="-100000" algn="bl" rotWithShape="0"/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A095F136-6DBD-4EDF-8707-71F0C82E92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354636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9" name="Freeform: Shape 75">
                <a:extLst>
                  <a:ext uri="{FF2B5EF4-FFF2-40B4-BE49-F238E27FC236}">
                    <a16:creationId xmlns:a16="http://schemas.microsoft.com/office/drawing/2014/main" id="{6AE7AB1A-1A18-4A4B-9420-C20A711060D6}"/>
                  </a:ext>
                </a:extLst>
              </p:cNvPr>
              <p:cNvSpPr/>
              <p:nvPr/>
            </p:nvSpPr>
            <p:spPr>
              <a:xfrm>
                <a:off x="7390116" y="1764098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47D7980E-90EE-44E0-8175-17619F826A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218494" y="238770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31" name="Freeform: Shape 77">
                <a:extLst>
                  <a:ext uri="{FF2B5EF4-FFF2-40B4-BE49-F238E27FC236}">
                    <a16:creationId xmlns:a16="http://schemas.microsoft.com/office/drawing/2014/main" id="{5B87D4CB-9826-46FA-9AB5-6ED8FED6C16A}"/>
                  </a:ext>
                </a:extLst>
              </p:cNvPr>
              <p:cNvSpPr/>
              <p:nvPr/>
            </p:nvSpPr>
            <p:spPr>
              <a:xfrm>
                <a:off x="6252831" y="242132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A9A12785-C9A1-406C-83CA-2579807EC1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218494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>
                <a:noFill/>
              </a:ln>
            </p:spPr>
          </p:pic>
          <p:sp>
            <p:nvSpPr>
              <p:cNvPr id="33" name="Freeform: Shape 79">
                <a:extLst>
                  <a:ext uri="{FF2B5EF4-FFF2-40B4-BE49-F238E27FC236}">
                    <a16:creationId xmlns:a16="http://schemas.microsoft.com/office/drawing/2014/main" id="{B1EC3330-2CEB-473D-A022-3EA3BA01ACAE}"/>
                  </a:ext>
                </a:extLst>
              </p:cNvPr>
              <p:cNvSpPr/>
              <p:nvPr/>
            </p:nvSpPr>
            <p:spPr>
              <a:xfrm>
                <a:off x="625283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979 w 800100"/>
                  <a:gd name="connsiteY2" fmla="*/ 676751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979" y="676751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8E8CD869-3CB8-4111-BBCB-29C5222A56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218494" y="107782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>
                <a:noFill/>
              </a:ln>
            </p:spPr>
          </p:pic>
          <p:sp>
            <p:nvSpPr>
              <p:cNvPr id="35" name="Freeform: Shape 81">
                <a:extLst>
                  <a:ext uri="{FF2B5EF4-FFF2-40B4-BE49-F238E27FC236}">
                    <a16:creationId xmlns:a16="http://schemas.microsoft.com/office/drawing/2014/main" id="{7DCAB668-9C55-4FB4-A127-3B5E7EF9570B}"/>
                  </a:ext>
                </a:extLst>
              </p:cNvPr>
              <p:cNvSpPr/>
              <p:nvPr/>
            </p:nvSpPr>
            <p:spPr>
              <a:xfrm>
                <a:off x="6252831" y="110973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203AB0EB-1196-4F26-B3C3-FFCD0FF76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85422" y="140929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37" name="Freeform: Shape 83">
                <a:extLst>
                  <a:ext uri="{FF2B5EF4-FFF2-40B4-BE49-F238E27FC236}">
                    <a16:creationId xmlns:a16="http://schemas.microsoft.com/office/drawing/2014/main" id="{CDC82CB9-9BDA-45C9-94D9-717A04FB1CDB}"/>
                  </a:ext>
                </a:extLst>
              </p:cNvPr>
              <p:cNvSpPr/>
              <p:nvPr/>
            </p:nvSpPr>
            <p:spPr>
              <a:xfrm>
                <a:off x="6820521" y="144215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6751 h 695325"/>
                  <a:gd name="connsiteX2" fmla="*/ 210978 w 800100"/>
                  <a:gd name="connsiteY2" fmla="*/ 676751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6751"/>
                    </a:lnTo>
                    <a:lnTo>
                      <a:pt x="210978" y="676751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EC288035-393E-4E82-8D0E-2D38BA7260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83136" y="205623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>
                <a:noFill/>
              </a:ln>
            </p:spPr>
          </p:pic>
          <p:sp>
            <p:nvSpPr>
              <p:cNvPr id="39" name="Freeform: Shape 85">
                <a:extLst>
                  <a:ext uri="{FF2B5EF4-FFF2-40B4-BE49-F238E27FC236}">
                    <a16:creationId xmlns:a16="http://schemas.microsoft.com/office/drawing/2014/main" id="{EE6EEB66-3C31-48A2-94CD-E23DC7686ACA}"/>
                  </a:ext>
                </a:extLst>
              </p:cNvPr>
              <p:cNvSpPr/>
              <p:nvPr/>
            </p:nvSpPr>
            <p:spPr>
              <a:xfrm>
                <a:off x="6818616" y="208890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86">
                <a:extLst>
                  <a:ext uri="{FF2B5EF4-FFF2-40B4-BE49-F238E27FC236}">
                    <a16:creationId xmlns:a16="http://schemas.microsoft.com/office/drawing/2014/main" id="{6244E1C3-F079-4EFB-803F-40EF14727899}"/>
                  </a:ext>
                </a:extLst>
              </p:cNvPr>
              <p:cNvSpPr/>
              <p:nvPr/>
            </p:nvSpPr>
            <p:spPr>
              <a:xfrm>
                <a:off x="5662281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87">
                <a:extLst>
                  <a:ext uri="{FF2B5EF4-FFF2-40B4-BE49-F238E27FC236}">
                    <a16:creationId xmlns:a16="http://schemas.microsoft.com/office/drawing/2014/main" id="{5D2893A2-AFA7-4149-AC8F-D62A458240ED}"/>
                  </a:ext>
                </a:extLst>
              </p:cNvPr>
              <p:cNvSpPr/>
              <p:nvPr/>
            </p:nvSpPr>
            <p:spPr>
              <a:xfrm>
                <a:off x="6411899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88">
                <a:extLst>
                  <a:ext uri="{FF2B5EF4-FFF2-40B4-BE49-F238E27FC236}">
                    <a16:creationId xmlns:a16="http://schemas.microsoft.com/office/drawing/2014/main" id="{F2D05D44-5D69-4FF5-87BC-47E408F8F7AC}"/>
                  </a:ext>
                </a:extLst>
              </p:cNvPr>
              <p:cNvSpPr/>
              <p:nvPr/>
            </p:nvSpPr>
            <p:spPr>
              <a:xfrm>
                <a:off x="5087924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6194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89">
                <a:extLst>
                  <a:ext uri="{FF2B5EF4-FFF2-40B4-BE49-F238E27FC236}">
                    <a16:creationId xmlns:a16="http://schemas.microsoft.com/office/drawing/2014/main" id="{B95704AB-AFD0-494C-BD0E-E679DF43E381}"/>
                  </a:ext>
                </a:extLst>
              </p:cNvPr>
              <p:cNvSpPr/>
              <p:nvPr/>
            </p:nvSpPr>
            <p:spPr>
              <a:xfrm>
                <a:off x="5836589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90">
                <a:extLst>
                  <a:ext uri="{FF2B5EF4-FFF2-40B4-BE49-F238E27FC236}">
                    <a16:creationId xmlns:a16="http://schemas.microsoft.com/office/drawing/2014/main" id="{E4E68002-92C6-479D-8129-2FB73152B8C6}"/>
                  </a:ext>
                </a:extLst>
              </p:cNvPr>
              <p:cNvSpPr/>
              <p:nvPr/>
            </p:nvSpPr>
            <p:spPr>
              <a:xfrm>
                <a:off x="6223304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91">
                <a:extLst>
                  <a:ext uri="{FF2B5EF4-FFF2-40B4-BE49-F238E27FC236}">
                    <a16:creationId xmlns:a16="http://schemas.microsoft.com/office/drawing/2014/main" id="{656B0D46-299F-4250-B618-D70B349F75D6}"/>
                  </a:ext>
                </a:extLst>
              </p:cNvPr>
              <p:cNvSpPr/>
              <p:nvPr/>
            </p:nvSpPr>
            <p:spPr>
              <a:xfrm>
                <a:off x="6971969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8097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92">
                <a:extLst>
                  <a:ext uri="{FF2B5EF4-FFF2-40B4-BE49-F238E27FC236}">
                    <a16:creationId xmlns:a16="http://schemas.microsoft.com/office/drawing/2014/main" id="{54C8D0A7-D41E-422F-A266-191C34F03698}"/>
                  </a:ext>
                </a:extLst>
              </p:cNvPr>
              <p:cNvSpPr/>
              <p:nvPr/>
            </p:nvSpPr>
            <p:spPr>
              <a:xfrm>
                <a:off x="679385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93">
                <a:extLst>
                  <a:ext uri="{FF2B5EF4-FFF2-40B4-BE49-F238E27FC236}">
                    <a16:creationId xmlns:a16="http://schemas.microsoft.com/office/drawing/2014/main" id="{A2EAAECE-D16A-4907-B3CF-C0C7B96C45A2}"/>
                  </a:ext>
                </a:extLst>
              </p:cNvPr>
              <p:cNvSpPr/>
              <p:nvPr/>
            </p:nvSpPr>
            <p:spPr>
              <a:xfrm>
                <a:off x="7543469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94">
                <a:extLst>
                  <a:ext uri="{FF2B5EF4-FFF2-40B4-BE49-F238E27FC236}">
                    <a16:creationId xmlns:a16="http://schemas.microsoft.com/office/drawing/2014/main" id="{39AB52FB-64FE-49AC-8AD8-9934EA894A7B}"/>
                  </a:ext>
                </a:extLst>
              </p:cNvPr>
              <p:cNvSpPr/>
              <p:nvPr/>
            </p:nvSpPr>
            <p:spPr>
              <a:xfrm>
                <a:off x="6237591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95">
                <a:extLst>
                  <a:ext uri="{FF2B5EF4-FFF2-40B4-BE49-F238E27FC236}">
                    <a16:creationId xmlns:a16="http://schemas.microsoft.com/office/drawing/2014/main" id="{1AE41194-B771-4BBF-976F-957B556E252B}"/>
                  </a:ext>
                </a:extLst>
              </p:cNvPr>
              <p:cNvSpPr/>
              <p:nvPr/>
            </p:nvSpPr>
            <p:spPr>
              <a:xfrm>
                <a:off x="6986256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96">
                <a:extLst>
                  <a:ext uri="{FF2B5EF4-FFF2-40B4-BE49-F238E27FC236}">
                    <a16:creationId xmlns:a16="http://schemas.microsoft.com/office/drawing/2014/main" id="{46348478-C452-48FE-A7B5-B73A70870EF0}"/>
                  </a:ext>
                </a:extLst>
              </p:cNvPr>
              <p:cNvSpPr/>
              <p:nvPr/>
            </p:nvSpPr>
            <p:spPr>
              <a:xfrm>
                <a:off x="6405231" y="10802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97">
                <a:extLst>
                  <a:ext uri="{FF2B5EF4-FFF2-40B4-BE49-F238E27FC236}">
                    <a16:creationId xmlns:a16="http://schemas.microsoft.com/office/drawing/2014/main" id="{FA32F7C6-0721-4EEF-B405-AA5C8A7627AB}"/>
                  </a:ext>
                </a:extLst>
              </p:cNvPr>
              <p:cNvSpPr/>
              <p:nvPr/>
            </p:nvSpPr>
            <p:spPr>
              <a:xfrm>
                <a:off x="528128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98">
                <a:extLst>
                  <a:ext uri="{FF2B5EF4-FFF2-40B4-BE49-F238E27FC236}">
                    <a16:creationId xmlns:a16="http://schemas.microsoft.com/office/drawing/2014/main" id="{7A206452-003C-42C5-960B-445240E81A6D}"/>
                  </a:ext>
                </a:extLst>
              </p:cNvPr>
              <p:cNvSpPr/>
              <p:nvPr/>
            </p:nvSpPr>
            <p:spPr>
              <a:xfrm>
                <a:off x="5281281" y="23908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99">
                <a:extLst>
                  <a:ext uri="{FF2B5EF4-FFF2-40B4-BE49-F238E27FC236}">
                    <a16:creationId xmlns:a16="http://schemas.microsoft.com/office/drawing/2014/main" id="{5C686EB5-C8FE-4891-8076-9D71FD8063BB}"/>
                  </a:ext>
                </a:extLst>
              </p:cNvPr>
              <p:cNvSpPr/>
              <p:nvPr/>
            </p:nvSpPr>
            <p:spPr>
              <a:xfrm>
                <a:off x="7928279" y="173266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100">
                <a:extLst>
                  <a:ext uri="{FF2B5EF4-FFF2-40B4-BE49-F238E27FC236}">
                    <a16:creationId xmlns:a16="http://schemas.microsoft.com/office/drawing/2014/main" id="{BD9BD41B-5859-4C58-8446-F43E90AECA36}"/>
                  </a:ext>
                </a:extLst>
              </p:cNvPr>
              <p:cNvSpPr/>
              <p:nvPr/>
            </p:nvSpPr>
            <p:spPr>
              <a:xfrm>
                <a:off x="7919706" y="23860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101">
                <a:extLst>
                  <a:ext uri="{FF2B5EF4-FFF2-40B4-BE49-F238E27FC236}">
                    <a16:creationId xmlns:a16="http://schemas.microsoft.com/office/drawing/2014/main" id="{D6E7957D-FB68-4176-A09E-3A9F54E216DF}"/>
                  </a:ext>
                </a:extLst>
              </p:cNvPr>
              <p:cNvSpPr/>
              <p:nvPr/>
            </p:nvSpPr>
            <p:spPr>
              <a:xfrm>
                <a:off x="5852781" y="272421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102">
                <a:extLst>
                  <a:ext uri="{FF2B5EF4-FFF2-40B4-BE49-F238E27FC236}">
                    <a16:creationId xmlns:a16="http://schemas.microsoft.com/office/drawing/2014/main" id="{360B0828-BB2D-4532-AEBF-AAC3020DC0CB}"/>
                  </a:ext>
                </a:extLst>
              </p:cNvPr>
              <p:cNvSpPr/>
              <p:nvPr/>
            </p:nvSpPr>
            <p:spPr>
              <a:xfrm>
                <a:off x="5848019" y="140500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103">
                <a:extLst>
                  <a:ext uri="{FF2B5EF4-FFF2-40B4-BE49-F238E27FC236}">
                    <a16:creationId xmlns:a16="http://schemas.microsoft.com/office/drawing/2014/main" id="{5471B953-873D-4244-9088-11FA00BE5DBA}"/>
                  </a:ext>
                </a:extLst>
              </p:cNvPr>
              <p:cNvSpPr/>
              <p:nvPr/>
            </p:nvSpPr>
            <p:spPr>
              <a:xfrm>
                <a:off x="6795756" y="10906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104">
                <a:extLst>
                  <a:ext uri="{FF2B5EF4-FFF2-40B4-BE49-F238E27FC236}">
                    <a16:creationId xmlns:a16="http://schemas.microsoft.com/office/drawing/2014/main" id="{FCECEE60-ABBF-4525-B0C0-1B5711EF7E38}"/>
                  </a:ext>
                </a:extLst>
              </p:cNvPr>
              <p:cNvSpPr/>
              <p:nvPr/>
            </p:nvSpPr>
            <p:spPr>
              <a:xfrm>
                <a:off x="6414756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105">
                <a:extLst>
                  <a:ext uri="{FF2B5EF4-FFF2-40B4-BE49-F238E27FC236}">
                    <a16:creationId xmlns:a16="http://schemas.microsoft.com/office/drawing/2014/main" id="{2DD139F9-0FE2-4403-A962-8926F1493492}"/>
                  </a:ext>
                </a:extLst>
              </p:cNvPr>
              <p:cNvSpPr/>
              <p:nvPr/>
            </p:nvSpPr>
            <p:spPr>
              <a:xfrm>
                <a:off x="6809091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106">
                <a:extLst>
                  <a:ext uri="{FF2B5EF4-FFF2-40B4-BE49-F238E27FC236}">
                    <a16:creationId xmlns:a16="http://schemas.microsoft.com/office/drawing/2014/main" id="{2B891EFB-7C1F-4500-849D-BEE4D8FD2D77}"/>
                  </a:ext>
                </a:extLst>
              </p:cNvPr>
              <p:cNvSpPr/>
              <p:nvPr/>
            </p:nvSpPr>
            <p:spPr>
              <a:xfrm>
                <a:off x="7357731" y="141834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107">
                <a:extLst>
                  <a:ext uri="{FF2B5EF4-FFF2-40B4-BE49-F238E27FC236}">
                    <a16:creationId xmlns:a16="http://schemas.microsoft.com/office/drawing/2014/main" id="{4A20E701-FF62-4849-AEFF-3C818DE43037}"/>
                  </a:ext>
                </a:extLst>
              </p:cNvPr>
              <p:cNvSpPr/>
              <p:nvPr/>
            </p:nvSpPr>
            <p:spPr>
              <a:xfrm>
                <a:off x="5656566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108">
                <a:extLst>
                  <a:ext uri="{FF2B5EF4-FFF2-40B4-BE49-F238E27FC236}">
                    <a16:creationId xmlns:a16="http://schemas.microsoft.com/office/drawing/2014/main" id="{753CCE51-E41E-4712-910F-3C825D3177F2}"/>
                  </a:ext>
                </a:extLst>
              </p:cNvPr>
              <p:cNvSpPr/>
              <p:nvPr/>
            </p:nvSpPr>
            <p:spPr>
              <a:xfrm>
                <a:off x="6405231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109">
                <a:extLst>
                  <a:ext uri="{FF2B5EF4-FFF2-40B4-BE49-F238E27FC236}">
                    <a16:creationId xmlns:a16="http://schemas.microsoft.com/office/drawing/2014/main" id="{A8D70A6F-CDEE-4994-9BC4-75BFE0CA8072}"/>
                  </a:ext>
                </a:extLst>
              </p:cNvPr>
              <p:cNvSpPr/>
              <p:nvPr/>
            </p:nvSpPr>
            <p:spPr>
              <a:xfrm>
                <a:off x="6237591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110">
                <a:extLst>
                  <a:ext uri="{FF2B5EF4-FFF2-40B4-BE49-F238E27FC236}">
                    <a16:creationId xmlns:a16="http://schemas.microsoft.com/office/drawing/2014/main" id="{F08A348F-DB67-4712-A703-7C4DDE40F88C}"/>
                  </a:ext>
                </a:extLst>
              </p:cNvPr>
              <p:cNvSpPr/>
              <p:nvPr/>
            </p:nvSpPr>
            <p:spPr>
              <a:xfrm>
                <a:off x="6986256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111">
                <a:extLst>
                  <a:ext uri="{FF2B5EF4-FFF2-40B4-BE49-F238E27FC236}">
                    <a16:creationId xmlns:a16="http://schemas.microsoft.com/office/drawing/2014/main" id="{193D0D9D-9844-4580-8D58-7162522A218A}"/>
                  </a:ext>
                </a:extLst>
              </p:cNvPr>
              <p:cNvSpPr/>
              <p:nvPr/>
            </p:nvSpPr>
            <p:spPr>
              <a:xfrm>
                <a:off x="7355826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112">
                <a:extLst>
                  <a:ext uri="{FF2B5EF4-FFF2-40B4-BE49-F238E27FC236}">
                    <a16:creationId xmlns:a16="http://schemas.microsoft.com/office/drawing/2014/main" id="{54DF8A19-BB01-4EB8-976D-6BD6EA8E1EC8}"/>
                  </a:ext>
                </a:extLst>
              </p:cNvPr>
              <p:cNvSpPr/>
              <p:nvPr/>
            </p:nvSpPr>
            <p:spPr>
              <a:xfrm>
                <a:off x="8105444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113">
                <a:extLst>
                  <a:ext uri="{FF2B5EF4-FFF2-40B4-BE49-F238E27FC236}">
                    <a16:creationId xmlns:a16="http://schemas.microsoft.com/office/drawing/2014/main" id="{E3ED7F1A-2F84-415F-AB29-3F663713BADA}"/>
                  </a:ext>
                </a:extLst>
              </p:cNvPr>
              <p:cNvSpPr/>
              <p:nvPr/>
            </p:nvSpPr>
            <p:spPr>
              <a:xfrm>
                <a:off x="6794804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114">
                <a:extLst>
                  <a:ext uri="{FF2B5EF4-FFF2-40B4-BE49-F238E27FC236}">
                    <a16:creationId xmlns:a16="http://schemas.microsoft.com/office/drawing/2014/main" id="{65AB82E7-D434-4AC9-ABFC-12FCAA3A5B1A}"/>
                  </a:ext>
                </a:extLst>
              </p:cNvPr>
              <p:cNvSpPr/>
              <p:nvPr/>
            </p:nvSpPr>
            <p:spPr>
              <a:xfrm>
                <a:off x="7543469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rgbClr val="9F447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Oval 50">
              <a:extLst>
                <a:ext uri="{FF2B5EF4-FFF2-40B4-BE49-F238E27FC236}">
                  <a16:creationId xmlns:a16="http://schemas.microsoft.com/office/drawing/2014/main" id="{169ED708-ADC2-4720-9F63-4407AC91F7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5711" y="1969510"/>
              <a:ext cx="304016" cy="343366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noFill/>
            <a:ln w="12700">
              <a:solidFill>
                <a:srgbClr val="9F447D"/>
              </a:solidFill>
            </a:ln>
            <a:effectLst>
              <a:glow rad="381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Heart 17">
              <a:extLst>
                <a:ext uri="{FF2B5EF4-FFF2-40B4-BE49-F238E27FC236}">
                  <a16:creationId xmlns:a16="http://schemas.microsoft.com/office/drawing/2014/main" id="{2EE49FC1-0219-4B4C-9FB8-AD7DD1EE884C}"/>
                </a:ext>
              </a:extLst>
            </p:cNvPr>
            <p:cNvSpPr/>
            <p:nvPr/>
          </p:nvSpPr>
          <p:spPr>
            <a:xfrm>
              <a:off x="7080464" y="1663425"/>
              <a:ext cx="324888" cy="318540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noFill/>
            <a:ln w="12700">
              <a:solidFill>
                <a:srgbClr val="9F447D"/>
              </a:solidFill>
            </a:ln>
            <a:effectLst>
              <a:glow rad="381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ed Rectangle 25">
              <a:extLst>
                <a:ext uri="{FF2B5EF4-FFF2-40B4-BE49-F238E27FC236}">
                  <a16:creationId xmlns:a16="http://schemas.microsoft.com/office/drawing/2014/main" id="{4345DF51-F8C5-4678-9C98-512CF8A517CB}"/>
                </a:ext>
              </a:extLst>
            </p:cNvPr>
            <p:cNvSpPr/>
            <p:nvPr/>
          </p:nvSpPr>
          <p:spPr>
            <a:xfrm>
              <a:off x="5940450" y="1659330"/>
              <a:ext cx="322534" cy="271830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noFill/>
            <a:ln w="12700">
              <a:solidFill>
                <a:srgbClr val="9F447D"/>
              </a:solidFill>
            </a:ln>
            <a:effectLst>
              <a:glow rad="381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Chord 32">
              <a:extLst>
                <a:ext uri="{FF2B5EF4-FFF2-40B4-BE49-F238E27FC236}">
                  <a16:creationId xmlns:a16="http://schemas.microsoft.com/office/drawing/2014/main" id="{2DAF35A8-C677-474E-AD0B-9ACBA6746D57}"/>
                </a:ext>
              </a:extLst>
            </p:cNvPr>
            <p:cNvSpPr/>
            <p:nvPr/>
          </p:nvSpPr>
          <p:spPr>
            <a:xfrm>
              <a:off x="6509664" y="2627883"/>
              <a:ext cx="322534" cy="319706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noFill/>
            <a:ln w="12700">
              <a:solidFill>
                <a:srgbClr val="9F447D"/>
              </a:solidFill>
            </a:ln>
            <a:effectLst>
              <a:glow rad="381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ounded Rectangle 40">
              <a:extLst>
                <a:ext uri="{FF2B5EF4-FFF2-40B4-BE49-F238E27FC236}">
                  <a16:creationId xmlns:a16="http://schemas.microsoft.com/office/drawing/2014/main" id="{D58E3EE1-2360-4C17-B1F0-32E858CB619A}"/>
                </a:ext>
              </a:extLst>
            </p:cNvPr>
            <p:cNvSpPr/>
            <p:nvPr/>
          </p:nvSpPr>
          <p:spPr>
            <a:xfrm rot="2942052">
              <a:off x="6522986" y="1320229"/>
              <a:ext cx="299808" cy="318950"/>
            </a:xfrm>
            <a:custGeom>
              <a:avLst/>
              <a:gdLst/>
              <a:ahLst/>
              <a:cxnLst/>
              <a:rect l="l" t="t" r="r" b="b"/>
              <a:pathLst>
                <a:path w="3011706" h="3204001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noFill/>
            <a:ln w="12700">
              <a:solidFill>
                <a:srgbClr val="9F447D"/>
              </a:solidFill>
            </a:ln>
            <a:effectLst>
              <a:glow rad="381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ounded Rectangle 17">
              <a:extLst>
                <a:ext uri="{FF2B5EF4-FFF2-40B4-BE49-F238E27FC236}">
                  <a16:creationId xmlns:a16="http://schemas.microsoft.com/office/drawing/2014/main" id="{F296E04D-9E20-4C75-B95A-12826B8B03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17850" y="2281894"/>
              <a:ext cx="215808" cy="343366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noFill/>
            <a:ln w="12700">
              <a:solidFill>
                <a:srgbClr val="9F447D"/>
              </a:solidFill>
            </a:ln>
            <a:effectLst>
              <a:glow rad="381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25">
              <a:extLst>
                <a:ext uri="{FF2B5EF4-FFF2-40B4-BE49-F238E27FC236}">
                  <a16:creationId xmlns:a16="http://schemas.microsoft.com/office/drawing/2014/main" id="{B06A24B7-6534-4AA2-98CA-74AF5CB53B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1283" y="1958406"/>
              <a:ext cx="342900" cy="343366"/>
            </a:xfrm>
            <a:custGeom>
              <a:avLst/>
              <a:gdLst/>
              <a:ahLst/>
              <a:cxnLst/>
              <a:rect l="l" t="t" r="r" b="b"/>
              <a:pathLst>
                <a:path w="3225370" h="3229762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noFill/>
            <a:ln w="12700">
              <a:solidFill>
                <a:srgbClr val="9F447D"/>
              </a:solidFill>
            </a:ln>
            <a:effectLst>
              <a:glow rad="381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Block Arc 20">
              <a:extLst>
                <a:ext uri="{FF2B5EF4-FFF2-40B4-BE49-F238E27FC236}">
                  <a16:creationId xmlns:a16="http://schemas.microsoft.com/office/drawing/2014/main" id="{8FC96FD2-5D5F-404A-915E-586E7FE73A5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3625" y="2280181"/>
              <a:ext cx="355562" cy="385538"/>
            </a:xfrm>
            <a:custGeom>
              <a:avLst/>
              <a:gdLst/>
              <a:ahLst/>
              <a:cxnLst/>
              <a:rect l="l" t="t" r="r" b="b"/>
              <a:pathLst>
                <a:path w="2958558" h="3207983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noFill/>
            <a:ln w="12700">
              <a:solidFill>
                <a:srgbClr val="9F447D"/>
              </a:solidFill>
            </a:ln>
            <a:effectLst>
              <a:glow rad="381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Trapezoid 28">
              <a:extLst>
                <a:ext uri="{FF2B5EF4-FFF2-40B4-BE49-F238E27FC236}">
                  <a16:creationId xmlns:a16="http://schemas.microsoft.com/office/drawing/2014/main" id="{1D60120A-81C6-430F-99C8-17685A96D7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91982" y="1942120"/>
              <a:ext cx="283330" cy="343366"/>
            </a:xfrm>
            <a:custGeom>
              <a:avLst/>
              <a:gdLst/>
              <a:ahLst/>
              <a:cxnLst/>
              <a:rect l="l" t="t" r="r" b="b"/>
              <a:pathLst>
                <a:path w="2664297" h="3228846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noFill/>
            <a:ln w="12700">
              <a:solidFill>
                <a:srgbClr val="9F447D"/>
              </a:solidFill>
            </a:ln>
            <a:effectLst>
              <a:glow rad="381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Oval 1"/>
          <p:cNvSpPr/>
          <p:nvPr/>
        </p:nvSpPr>
        <p:spPr>
          <a:xfrm>
            <a:off x="3939161" y="2612853"/>
            <a:ext cx="458820" cy="458820"/>
          </a:xfrm>
          <a:prstGeom prst="ellipse">
            <a:avLst/>
          </a:prstGeom>
          <a:solidFill>
            <a:srgbClr val="DBEEF4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9" name="Oval 68"/>
          <p:cNvSpPr/>
          <p:nvPr/>
        </p:nvSpPr>
        <p:spPr>
          <a:xfrm>
            <a:off x="3922116" y="2892093"/>
            <a:ext cx="458820" cy="458820"/>
          </a:xfrm>
          <a:prstGeom prst="ellipse">
            <a:avLst/>
          </a:prstGeom>
          <a:solidFill>
            <a:srgbClr val="DEEAF7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/>
          <p:cNvSpPr/>
          <p:nvPr/>
        </p:nvSpPr>
        <p:spPr>
          <a:xfrm>
            <a:off x="0" y="3723878"/>
            <a:ext cx="9144000" cy="1134978"/>
          </a:xfrm>
          <a:prstGeom prst="homePlate">
            <a:avLst>
              <a:gd name="adj" fmla="val 64697"/>
            </a:avLst>
          </a:prstGeom>
          <a:solidFill>
            <a:srgbClr val="9F447D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42925"/>
            <a:r>
              <a:rPr lang="en-US" altLang="ko-K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does an Ontario Health Team </a:t>
            </a:r>
          </a:p>
          <a:p>
            <a:pPr marL="542925"/>
            <a:r>
              <a:rPr lang="en-US" altLang="ko-K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 like? </a:t>
            </a:r>
            <a:endParaRPr lang="ko-KR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0"/>
            <a:ext cx="4984969" cy="33638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60432" y="473199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n-C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5472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8" y="123478"/>
            <a:ext cx="8820472" cy="576064"/>
          </a:xfrm>
        </p:spPr>
        <p:txBody>
          <a:bodyPr/>
          <a:lstStyle/>
          <a:p>
            <a:pPr algn="l"/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Become an Ontario Health Team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79579" y="699542"/>
            <a:ext cx="8584909" cy="636217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en-US" altLang="ko-KR" sz="1800" dirty="0"/>
              <a:t>All providers are invited to begin the continuous readiness assessment process:</a:t>
            </a:r>
          </a:p>
        </p:txBody>
      </p:sp>
      <p:grpSp>
        <p:nvGrpSpPr>
          <p:cNvPr id="92" name="Group 91"/>
          <p:cNvGrpSpPr/>
          <p:nvPr/>
        </p:nvGrpSpPr>
        <p:grpSpPr>
          <a:xfrm>
            <a:off x="451588" y="2571751"/>
            <a:ext cx="2657387" cy="975546"/>
            <a:chOff x="6228184" y="1749861"/>
            <a:chExt cx="2592288" cy="604484"/>
          </a:xfrm>
        </p:grpSpPr>
        <p:sp>
          <p:nvSpPr>
            <p:cNvPr id="93" name="TextBox 92"/>
            <p:cNvSpPr txBox="1"/>
            <p:nvPr/>
          </p:nvSpPr>
          <p:spPr>
            <a:xfrm>
              <a:off x="6228184" y="2030139"/>
              <a:ext cx="2592288" cy="324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CA" sz="1400" dirty="0">
                  <a:solidFill>
                    <a:schemeClr val="bg1"/>
                  </a:solidFill>
                </a:rPr>
                <a:t>Partners assess their own  readiness.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1. Self Assessment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3275856" y="2571750"/>
            <a:ext cx="2614556" cy="1370056"/>
            <a:chOff x="6228184" y="1749861"/>
            <a:chExt cx="2592288" cy="923183"/>
          </a:xfrm>
        </p:grpSpPr>
        <p:sp>
          <p:nvSpPr>
            <p:cNvPr id="96" name="TextBox 95"/>
            <p:cNvSpPr txBox="1"/>
            <p:nvPr/>
          </p:nvSpPr>
          <p:spPr>
            <a:xfrm>
              <a:off x="6228184" y="2030140"/>
              <a:ext cx="2592288" cy="642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CA" sz="1400" dirty="0">
                  <a:solidFill>
                    <a:schemeClr val="bg1"/>
                  </a:solidFill>
                </a:rPr>
                <a:t>Based on ministry review, a selection of sites will be   invited to submit a full       application</a:t>
              </a:r>
              <a:endParaRPr lang="en-US" altLang="ko-KR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2. Full Application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6300191" y="2571751"/>
            <a:ext cx="2664297" cy="1154612"/>
            <a:chOff x="6228184" y="1749861"/>
            <a:chExt cx="2592288" cy="778011"/>
          </a:xfrm>
        </p:grpSpPr>
        <p:sp>
          <p:nvSpPr>
            <p:cNvPr id="99" name="TextBox 98"/>
            <p:cNvSpPr txBox="1"/>
            <p:nvPr/>
          </p:nvSpPr>
          <p:spPr>
            <a:xfrm>
              <a:off x="6228184" y="2030139"/>
              <a:ext cx="2452164" cy="497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Based on ministry review, a selection of sites will undergo an in person visit. 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3. In-Person Visit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4" name="Text Placeholder 2"/>
          <p:cNvSpPr txBox="1">
            <a:spLocks/>
          </p:cNvSpPr>
          <p:nvPr/>
        </p:nvSpPr>
        <p:spPr>
          <a:xfrm>
            <a:off x="1835696" y="4286067"/>
            <a:ext cx="5457813" cy="603239"/>
          </a:xfrm>
          <a:prstGeom prst="rect">
            <a:avLst/>
          </a:prstGeom>
        </p:spPr>
        <p:txBody>
          <a:bodyPr anchor="ctr"/>
          <a:lstStyle>
            <a:lvl1pPr marL="0" indent="0" algn="ctr" defTabSz="914377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32" indent="-285744" algn="l" defTabSz="91437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1600" dirty="0"/>
              <a:t>At each stage of readiness, prospective teams will receive supports to move them forward to full implementation</a:t>
            </a:r>
          </a:p>
        </p:txBody>
      </p:sp>
      <p:sp>
        <p:nvSpPr>
          <p:cNvPr id="45" name="Right Brace 44"/>
          <p:cNvSpPr/>
          <p:nvPr/>
        </p:nvSpPr>
        <p:spPr>
          <a:xfrm rot="5400000" flipV="1">
            <a:off x="4425832" y="416894"/>
            <a:ext cx="280278" cy="7485816"/>
          </a:xfrm>
          <a:prstGeom prst="rightBrac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40" name="Group 39"/>
          <p:cNvGrpSpPr/>
          <p:nvPr/>
        </p:nvGrpSpPr>
        <p:grpSpPr>
          <a:xfrm>
            <a:off x="774247" y="1275606"/>
            <a:ext cx="7473758" cy="1275101"/>
            <a:chOff x="683515" y="1568205"/>
            <a:chExt cx="7786497" cy="1512168"/>
          </a:xfrm>
        </p:grpSpPr>
        <p:grpSp>
          <p:nvGrpSpPr>
            <p:cNvPr id="41" name="Group 40"/>
            <p:cNvGrpSpPr/>
            <p:nvPr/>
          </p:nvGrpSpPr>
          <p:grpSpPr>
            <a:xfrm>
              <a:off x="683515" y="1736078"/>
              <a:ext cx="2578796" cy="1176422"/>
              <a:chOff x="683515" y="1736078"/>
              <a:chExt cx="2578796" cy="1176422"/>
            </a:xfrm>
          </p:grpSpPr>
          <p:sp>
            <p:nvSpPr>
              <p:cNvPr id="74" name="Diamond 3"/>
              <p:cNvSpPr/>
              <p:nvPr/>
            </p:nvSpPr>
            <p:spPr>
              <a:xfrm>
                <a:off x="683515" y="1736078"/>
                <a:ext cx="2578796" cy="1176422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73" name="Group 72"/>
              <p:cNvGrpSpPr/>
              <p:nvPr/>
            </p:nvGrpSpPr>
            <p:grpSpPr>
              <a:xfrm>
                <a:off x="996254" y="1857649"/>
                <a:ext cx="1953318" cy="933281"/>
                <a:chOff x="1039057" y="1888246"/>
                <a:chExt cx="1953318" cy="933281"/>
              </a:xfrm>
              <a:solidFill>
                <a:srgbClr val="027696"/>
              </a:solidFill>
            </p:grpSpPr>
            <p:sp>
              <p:nvSpPr>
                <p:cNvPr id="75" name="Rounded Rectangle 74"/>
                <p:cNvSpPr/>
                <p:nvPr/>
              </p:nvSpPr>
              <p:spPr>
                <a:xfrm>
                  <a:off x="1464022" y="1966019"/>
                  <a:ext cx="148567" cy="777734"/>
                </a:xfrm>
                <a:prstGeom prst="roundRect">
                  <a:avLst>
                    <a:gd name="adj" fmla="val 44877"/>
                  </a:avLst>
                </a:prstGeom>
                <a:solidFill>
                  <a:srgbClr val="9F44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6" name="Rounded Rectangle 75"/>
                <p:cNvSpPr/>
                <p:nvPr/>
              </p:nvSpPr>
              <p:spPr>
                <a:xfrm>
                  <a:off x="1942517" y="1888246"/>
                  <a:ext cx="148567" cy="93328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F44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7" name="Rounded Rectangle 76"/>
                <p:cNvSpPr/>
                <p:nvPr/>
              </p:nvSpPr>
              <p:spPr>
                <a:xfrm>
                  <a:off x="2421011" y="1966019"/>
                  <a:ext cx="148567" cy="77773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F44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8" name="Rounded Rectangle 77"/>
                <p:cNvSpPr/>
                <p:nvPr/>
              </p:nvSpPr>
              <p:spPr>
                <a:xfrm>
                  <a:off x="2843808" y="2185242"/>
                  <a:ext cx="148567" cy="33928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F44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9" name="Rounded Rectangle 78"/>
                <p:cNvSpPr/>
                <p:nvPr/>
              </p:nvSpPr>
              <p:spPr>
                <a:xfrm>
                  <a:off x="1039057" y="2153805"/>
                  <a:ext cx="148567" cy="40216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F44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42" name="Group 41"/>
            <p:cNvGrpSpPr/>
            <p:nvPr/>
          </p:nvGrpSpPr>
          <p:grpSpPr>
            <a:xfrm>
              <a:off x="3313479" y="1568205"/>
              <a:ext cx="2578796" cy="1512168"/>
              <a:chOff x="3313479" y="1568205"/>
              <a:chExt cx="2578796" cy="1512168"/>
            </a:xfrm>
          </p:grpSpPr>
          <p:sp>
            <p:nvSpPr>
              <p:cNvPr id="55" name="Diamond 3"/>
              <p:cNvSpPr/>
              <p:nvPr/>
            </p:nvSpPr>
            <p:spPr>
              <a:xfrm>
                <a:off x="3313479" y="1568205"/>
                <a:ext cx="2578796" cy="1512168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54" name="Group 53"/>
              <p:cNvGrpSpPr/>
              <p:nvPr/>
            </p:nvGrpSpPr>
            <p:grpSpPr>
              <a:xfrm>
                <a:off x="3571605" y="1725582"/>
                <a:ext cx="2062545" cy="1197414"/>
                <a:chOff x="3559987" y="1758186"/>
                <a:chExt cx="2062545" cy="1197414"/>
              </a:xfrm>
              <a:solidFill>
                <a:srgbClr val="027696"/>
              </a:solidFill>
            </p:grpSpPr>
            <p:sp>
              <p:nvSpPr>
                <p:cNvPr id="56" name="Rounded Rectangle 55"/>
                <p:cNvSpPr/>
                <p:nvPr/>
              </p:nvSpPr>
              <p:spPr>
                <a:xfrm>
                  <a:off x="4038481" y="1851734"/>
                  <a:ext cx="148567" cy="10103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F44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7" name="Rounded Rectangle 56"/>
                <p:cNvSpPr/>
                <p:nvPr/>
              </p:nvSpPr>
              <p:spPr>
                <a:xfrm>
                  <a:off x="4516976" y="1758186"/>
                  <a:ext cx="148567" cy="119741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F44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8" name="Rounded Rectangle 57"/>
                <p:cNvSpPr/>
                <p:nvPr/>
              </p:nvSpPr>
              <p:spPr>
                <a:xfrm>
                  <a:off x="4995470" y="1814315"/>
                  <a:ext cx="148567" cy="108515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F44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9" name="Rounded Rectangle 58"/>
                <p:cNvSpPr/>
                <p:nvPr/>
              </p:nvSpPr>
              <p:spPr>
                <a:xfrm>
                  <a:off x="5473965" y="2132934"/>
                  <a:ext cx="148567" cy="4479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F44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6" name="Rounded Rectangle 65"/>
                <p:cNvSpPr/>
                <p:nvPr/>
              </p:nvSpPr>
              <p:spPr>
                <a:xfrm>
                  <a:off x="3559987" y="2132934"/>
                  <a:ext cx="148567" cy="4479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F44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43" name="Group 42"/>
            <p:cNvGrpSpPr/>
            <p:nvPr/>
          </p:nvGrpSpPr>
          <p:grpSpPr>
            <a:xfrm>
              <a:off x="5891216" y="1736078"/>
              <a:ext cx="2578796" cy="1176422"/>
              <a:chOff x="5891216" y="1736078"/>
              <a:chExt cx="2578796" cy="1176422"/>
            </a:xfrm>
          </p:grpSpPr>
          <p:sp>
            <p:nvSpPr>
              <p:cNvPr id="46" name="Diamond 3"/>
              <p:cNvSpPr/>
              <p:nvPr/>
            </p:nvSpPr>
            <p:spPr>
              <a:xfrm>
                <a:off x="5891216" y="1736078"/>
                <a:ext cx="2578796" cy="1176422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47" name="Group 46"/>
              <p:cNvGrpSpPr/>
              <p:nvPr/>
            </p:nvGrpSpPr>
            <p:grpSpPr>
              <a:xfrm>
                <a:off x="6203955" y="1857649"/>
                <a:ext cx="1953318" cy="933281"/>
                <a:chOff x="1039057" y="1888246"/>
                <a:chExt cx="1953318" cy="933281"/>
              </a:xfrm>
              <a:solidFill>
                <a:srgbClr val="027696"/>
              </a:solidFill>
            </p:grpSpPr>
            <p:sp>
              <p:nvSpPr>
                <p:cNvPr id="48" name="Rounded Rectangle 47"/>
                <p:cNvSpPr/>
                <p:nvPr/>
              </p:nvSpPr>
              <p:spPr>
                <a:xfrm>
                  <a:off x="1464022" y="1966019"/>
                  <a:ext cx="148567" cy="777734"/>
                </a:xfrm>
                <a:prstGeom prst="roundRect">
                  <a:avLst>
                    <a:gd name="adj" fmla="val 44877"/>
                  </a:avLst>
                </a:prstGeom>
                <a:solidFill>
                  <a:srgbClr val="9F44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9" name="Rounded Rectangle 48"/>
                <p:cNvSpPr/>
                <p:nvPr/>
              </p:nvSpPr>
              <p:spPr>
                <a:xfrm>
                  <a:off x="1942517" y="1888246"/>
                  <a:ext cx="148567" cy="93328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F44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0" name="Rounded Rectangle 49"/>
                <p:cNvSpPr/>
                <p:nvPr/>
              </p:nvSpPr>
              <p:spPr>
                <a:xfrm>
                  <a:off x="2421011" y="1966019"/>
                  <a:ext cx="148567" cy="77773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F44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1" name="Rounded Rectangle 50"/>
                <p:cNvSpPr/>
                <p:nvPr/>
              </p:nvSpPr>
              <p:spPr>
                <a:xfrm>
                  <a:off x="2843808" y="2185242"/>
                  <a:ext cx="148567" cy="33928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F44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2" name="Rounded Rectangle 51"/>
                <p:cNvSpPr/>
                <p:nvPr/>
              </p:nvSpPr>
              <p:spPr>
                <a:xfrm>
                  <a:off x="1039057" y="2153805"/>
                  <a:ext cx="148567" cy="40216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F44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sp>
        <p:nvSpPr>
          <p:cNvPr id="53" name="TextBox 52"/>
          <p:cNvSpPr txBox="1"/>
          <p:nvPr/>
        </p:nvSpPr>
        <p:spPr>
          <a:xfrm>
            <a:off x="8460432" y="473199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n-C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4779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95936" y="3435846"/>
            <a:ext cx="5148064" cy="57606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C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Integrating</a:t>
            </a:r>
          </a:p>
          <a:p>
            <a:pPr>
              <a:spcBef>
                <a:spcPts val="0"/>
              </a:spcBef>
            </a:pPr>
            <a:r>
              <a:rPr lang="en-CA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Ontario Health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60432" y="473199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endParaRPr lang="en-C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9097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entagon 113"/>
          <p:cNvSpPr/>
          <p:nvPr/>
        </p:nvSpPr>
        <p:spPr>
          <a:xfrm>
            <a:off x="827583" y="2299248"/>
            <a:ext cx="2571752" cy="864834"/>
          </a:xfrm>
          <a:prstGeom prst="homePlate">
            <a:avLst>
              <a:gd name="adj" fmla="val 64697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5" name="Pentagon 114"/>
          <p:cNvSpPr/>
          <p:nvPr/>
        </p:nvSpPr>
        <p:spPr>
          <a:xfrm>
            <a:off x="827583" y="3219084"/>
            <a:ext cx="2571752" cy="864834"/>
          </a:xfrm>
          <a:prstGeom prst="homePlate">
            <a:avLst>
              <a:gd name="adj" fmla="val 64697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92616" y="123478"/>
            <a:ext cx="8451384" cy="576064"/>
          </a:xfrm>
        </p:spPr>
        <p:txBody>
          <a:bodyPr/>
          <a:lstStyle/>
          <a:p>
            <a:pPr algn="l"/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Ontario Health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92616" y="699542"/>
            <a:ext cx="7897037" cy="598506"/>
          </a:xfrm>
        </p:spPr>
        <p:txBody>
          <a:bodyPr/>
          <a:lstStyle/>
          <a:p>
            <a:pPr algn="l"/>
            <a:r>
              <a:rPr lang="en-CA" sz="1800" b="1" dirty="0"/>
              <a:t>Partnering together for a system that is connected and well-run.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827583" y="1883898"/>
            <a:ext cx="7488831" cy="2188783"/>
            <a:chOff x="121923" y="3838858"/>
            <a:chExt cx="9985107" cy="2918378"/>
          </a:xfrm>
        </p:grpSpPr>
        <p:grpSp>
          <p:nvGrpSpPr>
            <p:cNvPr id="42" name="Group 41"/>
            <p:cNvGrpSpPr/>
            <p:nvPr/>
          </p:nvGrpSpPr>
          <p:grpSpPr>
            <a:xfrm>
              <a:off x="149675" y="4395803"/>
              <a:ext cx="9925297" cy="2361433"/>
              <a:chOff x="149675" y="4395803"/>
              <a:chExt cx="9925297" cy="2361433"/>
            </a:xfrm>
          </p:grpSpPr>
          <p:grpSp>
            <p:nvGrpSpPr>
              <p:cNvPr id="47" name="Group 46"/>
              <p:cNvGrpSpPr/>
              <p:nvPr/>
            </p:nvGrpSpPr>
            <p:grpSpPr>
              <a:xfrm>
                <a:off x="149675" y="4395803"/>
                <a:ext cx="6116932" cy="2361433"/>
                <a:chOff x="332549" y="4619285"/>
                <a:chExt cx="6116932" cy="2361433"/>
              </a:xfrm>
            </p:grpSpPr>
            <p:grpSp>
              <p:nvGrpSpPr>
                <p:cNvPr id="57" name="Group 56"/>
                <p:cNvGrpSpPr/>
                <p:nvPr/>
              </p:nvGrpSpPr>
              <p:grpSpPr>
                <a:xfrm>
                  <a:off x="332549" y="4619285"/>
                  <a:ext cx="6116932" cy="2361433"/>
                  <a:chOff x="319848" y="4724060"/>
                  <a:chExt cx="6116932" cy="2361433"/>
                </a:xfrm>
              </p:grpSpPr>
              <p:sp>
                <p:nvSpPr>
                  <p:cNvPr id="66" name="Rectangle 65"/>
                  <p:cNvSpPr/>
                  <p:nvPr/>
                </p:nvSpPr>
                <p:spPr>
                  <a:xfrm>
                    <a:off x="3748484" y="4724060"/>
                    <a:ext cx="2603474" cy="1146624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noFill/>
                    <a:prstDash val="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 sz="1350">
                      <a:solidFill>
                        <a:schemeClr val="bg2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grpSp>
                <p:nvGrpSpPr>
                  <p:cNvPr id="58" name="Group 57"/>
                  <p:cNvGrpSpPr/>
                  <p:nvPr/>
                </p:nvGrpSpPr>
                <p:grpSpPr>
                  <a:xfrm>
                    <a:off x="319849" y="4741015"/>
                    <a:ext cx="3116396" cy="1160993"/>
                    <a:chOff x="345252" y="4433239"/>
                    <a:chExt cx="3116396" cy="1160993"/>
                  </a:xfrm>
                </p:grpSpPr>
                <p:sp>
                  <p:nvSpPr>
                    <p:cNvPr id="106" name="TextBox 105"/>
                    <p:cNvSpPr txBox="1"/>
                    <p:nvPr/>
                  </p:nvSpPr>
                  <p:spPr>
                    <a:xfrm>
                      <a:off x="345252" y="4433239"/>
                      <a:ext cx="3113712" cy="65659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CA" sz="1300" b="1" dirty="0">
                          <a:solidFill>
                            <a:srgbClr val="014B5F"/>
                          </a:solidFill>
                          <a:latin typeface="Calibri" panose="020F0502020204030204" pitchFamily="34" charset="0"/>
                        </a:rPr>
                        <a:t>Local Health Integration </a:t>
                      </a:r>
                    </a:p>
                    <a:p>
                      <a:r>
                        <a:rPr lang="en-CA" sz="1300" b="1" dirty="0">
                          <a:solidFill>
                            <a:srgbClr val="014B5F"/>
                          </a:solidFill>
                          <a:latin typeface="Calibri" panose="020F0502020204030204" pitchFamily="34" charset="0"/>
                        </a:rPr>
                        <a:t>Networks (LHINs)</a:t>
                      </a:r>
                    </a:p>
                  </p:txBody>
                </p:sp>
                <p:sp>
                  <p:nvSpPr>
                    <p:cNvPr id="103" name="TextBox 102"/>
                    <p:cNvSpPr txBox="1"/>
                    <p:nvPr/>
                  </p:nvSpPr>
                  <p:spPr>
                    <a:xfrm>
                      <a:off x="345253" y="4978679"/>
                      <a:ext cx="3116395" cy="61555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CA" sz="1200" i="1" dirty="0">
                          <a:solidFill>
                            <a:srgbClr val="014B5F"/>
                          </a:solidFill>
                          <a:latin typeface="Calibri" panose="020F0502020204030204" pitchFamily="34" charset="0"/>
                        </a:rPr>
                        <a:t>Board of Directors, CEO, </a:t>
                      </a:r>
                    </a:p>
                    <a:p>
                      <a:r>
                        <a:rPr lang="en-CA" sz="1200" i="1" dirty="0">
                          <a:solidFill>
                            <a:srgbClr val="014B5F"/>
                          </a:solidFill>
                          <a:latin typeface="Calibri" panose="020F0502020204030204" pitchFamily="34" charset="0"/>
                        </a:rPr>
                        <a:t>Leadership Team </a:t>
                      </a:r>
                    </a:p>
                  </p:txBody>
                </p:sp>
              </p:grpSp>
              <p:sp>
                <p:nvSpPr>
                  <p:cNvPr id="79" name="TextBox 78"/>
                  <p:cNvSpPr txBox="1"/>
                  <p:nvPr/>
                </p:nvSpPr>
                <p:spPr>
                  <a:xfrm>
                    <a:off x="319848" y="6097448"/>
                    <a:ext cx="3454367" cy="95410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CA" sz="1300" b="1" dirty="0">
                        <a:solidFill>
                          <a:srgbClr val="014B5F"/>
                        </a:solidFill>
                        <a:latin typeface="Calibri" panose="020F0502020204030204" pitchFamily="34" charset="0"/>
                      </a:rPr>
                      <a:t>Multiple Provincial Health</a:t>
                    </a:r>
                  </a:p>
                  <a:p>
                    <a:r>
                      <a:rPr lang="en-CA" sz="1300" b="1" dirty="0">
                        <a:solidFill>
                          <a:srgbClr val="014B5F"/>
                        </a:solidFill>
                        <a:latin typeface="Calibri" panose="020F0502020204030204" pitchFamily="34" charset="0"/>
                      </a:rPr>
                      <a:t>Agencies and Specialized </a:t>
                    </a:r>
                  </a:p>
                  <a:p>
                    <a:r>
                      <a:rPr lang="en-CA" sz="1300" b="1" dirty="0">
                        <a:solidFill>
                          <a:srgbClr val="014B5F"/>
                        </a:solidFill>
                        <a:latin typeface="Calibri" panose="020F0502020204030204" pitchFamily="34" charset="0"/>
                      </a:rPr>
                      <a:t>Provincial Programs</a:t>
                    </a:r>
                    <a:endParaRPr lang="en-CA" sz="1300" b="1" strike="sngStrike" dirty="0">
                      <a:solidFill>
                        <a:srgbClr val="014B5F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grpSp>
                <p:nvGrpSpPr>
                  <p:cNvPr id="73" name="Group 72"/>
                  <p:cNvGrpSpPr/>
                  <p:nvPr/>
                </p:nvGrpSpPr>
                <p:grpSpPr>
                  <a:xfrm>
                    <a:off x="3678207" y="5968611"/>
                    <a:ext cx="2758573" cy="1116882"/>
                    <a:chOff x="3678207" y="5968611"/>
                    <a:chExt cx="2758573" cy="1116882"/>
                  </a:xfrm>
                </p:grpSpPr>
                <p:sp>
                  <p:nvSpPr>
                    <p:cNvPr id="77" name="Rectangle 76"/>
                    <p:cNvSpPr/>
                    <p:nvPr/>
                  </p:nvSpPr>
                  <p:spPr>
                    <a:xfrm>
                      <a:off x="3748483" y="5968611"/>
                      <a:ext cx="2603474" cy="111688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9050">
                      <a:noFill/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CA" sz="1350">
                        <a:solidFill>
                          <a:schemeClr val="bg2"/>
                        </a:solidFill>
                        <a:latin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76" name="TextBox 75"/>
                    <p:cNvSpPr txBox="1"/>
                    <p:nvPr/>
                  </p:nvSpPr>
                  <p:spPr>
                    <a:xfrm>
                      <a:off x="3678207" y="6004594"/>
                      <a:ext cx="2758573" cy="92333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14B5F"/>
                          </a:solidFill>
                          <a:latin typeface="Calibri" panose="020F0502020204030204" pitchFamily="34" charset="0"/>
                        </a:rPr>
                        <a:t>Quality Standards, 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14B5F"/>
                          </a:solidFill>
                          <a:latin typeface="Calibri" panose="020F0502020204030204" pitchFamily="34" charset="0"/>
                        </a:rPr>
                        <a:t>Performance Management and Public Reporting </a:t>
                      </a:r>
                      <a:endParaRPr lang="en-CA" sz="1300" dirty="0">
                        <a:solidFill>
                          <a:srgbClr val="014B5F"/>
                        </a:solidFill>
                        <a:latin typeface="Calibri" panose="020F0502020204030204" pitchFamily="34" charset="0"/>
                      </a:endParaRPr>
                    </a:p>
                  </p:txBody>
                </p:sp>
              </p:grpSp>
            </p:grpSp>
            <p:sp>
              <p:nvSpPr>
                <p:cNvPr id="56" name="TextBox 55"/>
                <p:cNvSpPr txBox="1"/>
                <p:nvPr/>
              </p:nvSpPr>
              <p:spPr>
                <a:xfrm>
                  <a:off x="3732052" y="4731029"/>
                  <a:ext cx="2593517" cy="923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300" dirty="0">
                      <a:solidFill>
                        <a:srgbClr val="014B5F"/>
                      </a:solidFill>
                      <a:latin typeface="Calibri" panose="020F0502020204030204" pitchFamily="34" charset="0"/>
                    </a:rPr>
                    <a:t>Funding, Performance </a:t>
                  </a:r>
                </a:p>
                <a:p>
                  <a:pPr algn="ctr"/>
                  <a:r>
                    <a:rPr lang="en-US" sz="1300" dirty="0">
                      <a:solidFill>
                        <a:srgbClr val="014B5F"/>
                      </a:solidFill>
                      <a:latin typeface="Calibri" panose="020F0502020204030204" pitchFamily="34" charset="0"/>
                    </a:rPr>
                    <a:t>Management and </a:t>
                  </a:r>
                </a:p>
                <a:p>
                  <a:pPr algn="ctr"/>
                  <a:r>
                    <a:rPr lang="en-US" sz="1300" dirty="0">
                      <a:solidFill>
                        <a:srgbClr val="014B5F"/>
                      </a:solidFill>
                      <a:latin typeface="Calibri" panose="020F0502020204030204" pitchFamily="34" charset="0"/>
                    </a:rPr>
                    <a:t>Accountability </a:t>
                  </a:r>
                  <a:endParaRPr lang="en-CA" sz="1300" dirty="0">
                    <a:solidFill>
                      <a:srgbClr val="014B5F"/>
                    </a:solidFill>
                    <a:latin typeface="Calibri" panose="020F0502020204030204" pitchFamily="34" charset="0"/>
                  </a:endParaRPr>
                </a:p>
              </p:txBody>
            </p:sp>
          </p:grpSp>
          <p:sp>
            <p:nvSpPr>
              <p:cNvPr id="48" name="Right Arrow 47"/>
              <p:cNvSpPr/>
              <p:nvPr/>
            </p:nvSpPr>
            <p:spPr>
              <a:xfrm>
                <a:off x="6335617" y="4689950"/>
                <a:ext cx="1181100" cy="1960703"/>
              </a:xfrm>
              <a:prstGeom prst="rightArrow">
                <a:avLst>
                  <a:gd name="adj1" fmla="val 77961"/>
                  <a:gd name="adj2" fmla="val 56323"/>
                </a:avLst>
              </a:prstGeom>
              <a:solidFill>
                <a:srgbClr val="AAC8D3"/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CA" sz="1350">
                  <a:solidFill>
                    <a:srgbClr val="9F447D"/>
                  </a:solidFill>
                  <a:latin typeface="Calibri" panose="020F0502020204030204" pitchFamily="34" charset="0"/>
                </a:endParaRPr>
              </a:p>
            </p:txBody>
          </p:sp>
          <p:grpSp>
            <p:nvGrpSpPr>
              <p:cNvPr id="49" name="Group 48"/>
              <p:cNvGrpSpPr/>
              <p:nvPr/>
            </p:nvGrpSpPr>
            <p:grpSpPr>
              <a:xfrm>
                <a:off x="7599557" y="4412757"/>
                <a:ext cx="2475415" cy="2344479"/>
                <a:chOff x="7599557" y="4412757"/>
                <a:chExt cx="2475415" cy="2344479"/>
              </a:xfrm>
            </p:grpSpPr>
            <p:grpSp>
              <p:nvGrpSpPr>
                <p:cNvPr id="50" name="Group 49"/>
                <p:cNvGrpSpPr/>
                <p:nvPr/>
              </p:nvGrpSpPr>
              <p:grpSpPr>
                <a:xfrm>
                  <a:off x="7599557" y="4412757"/>
                  <a:ext cx="2475415" cy="2344479"/>
                  <a:chOff x="7862870" y="4523854"/>
                  <a:chExt cx="2475415" cy="1989253"/>
                </a:xfrm>
              </p:grpSpPr>
              <p:sp>
                <p:nvSpPr>
                  <p:cNvPr id="54" name="Rectangle 53"/>
                  <p:cNvSpPr/>
                  <p:nvPr/>
                </p:nvSpPr>
                <p:spPr>
                  <a:xfrm>
                    <a:off x="7862870" y="4523854"/>
                    <a:ext cx="2475415" cy="1989253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noFill/>
                    <a:prstDash val="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 sz="1350">
                      <a:solidFill>
                        <a:schemeClr val="bg2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pic>
                <p:nvPicPr>
                  <p:cNvPr id="55" name="Picture 2" descr="C:\Users\WeinkaufEr2\Downloads\19768745 (1).jpg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3" cstate="print">
                    <a:duotone>
                      <a:schemeClr val="accent3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7955753" y="4523854"/>
                    <a:ext cx="2382531" cy="19524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52" name="TextBox 51"/>
                <p:cNvSpPr txBox="1"/>
                <p:nvPr/>
              </p:nvSpPr>
              <p:spPr>
                <a:xfrm>
                  <a:off x="7599557" y="4947057"/>
                  <a:ext cx="2377603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2400" b="1" dirty="0">
                      <a:solidFill>
                        <a:srgbClr val="014B5F"/>
                      </a:solidFill>
                      <a:latin typeface="+mj-lt"/>
                    </a:rPr>
                    <a:t>ONTARIO </a:t>
                  </a:r>
                </a:p>
                <a:p>
                  <a:pPr algn="ctr"/>
                  <a:r>
                    <a:rPr lang="en-CA" sz="2400" b="1" dirty="0">
                      <a:solidFill>
                        <a:srgbClr val="014B5F"/>
                      </a:solidFill>
                      <a:latin typeface="+mj-lt"/>
                    </a:rPr>
                    <a:t>HEALTH</a:t>
                  </a:r>
                </a:p>
              </p:txBody>
            </p:sp>
          </p:grpSp>
        </p:grpSp>
        <p:sp>
          <p:nvSpPr>
            <p:cNvPr id="43" name="Rectangle 42"/>
            <p:cNvSpPr/>
            <p:nvPr/>
          </p:nvSpPr>
          <p:spPr>
            <a:xfrm>
              <a:off x="121923" y="3862855"/>
              <a:ext cx="9985107" cy="418463"/>
            </a:xfrm>
            <a:prstGeom prst="rect">
              <a:avLst/>
            </a:prstGeom>
            <a:solidFill>
              <a:srgbClr val="9F447D">
                <a:alpha val="75000"/>
              </a:srgbClr>
            </a:solidFill>
            <a:ln w="1905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135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21923" y="3838858"/>
              <a:ext cx="9985107" cy="430887"/>
            </a:xfrm>
            <a:prstGeom prst="rect">
              <a:avLst/>
            </a:prstGeom>
            <a:solidFill>
              <a:srgbClr val="9F447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5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THE MINISTRY OF HEALTH AND LONG-TERM CARE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8460432" y="473199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endParaRPr lang="en-C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0359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ntagon 4"/>
          <p:cNvSpPr/>
          <p:nvPr/>
        </p:nvSpPr>
        <p:spPr>
          <a:xfrm>
            <a:off x="4760" y="123478"/>
            <a:ext cx="7879608" cy="720080"/>
          </a:xfrm>
          <a:prstGeom prst="homePlate">
            <a:avLst>
              <a:gd name="adj" fmla="val 64697"/>
            </a:avLst>
          </a:prstGeom>
          <a:solidFill>
            <a:srgbClr val="9F447D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42925"/>
            <a:r>
              <a:rPr lang="en-US" altLang="ko-K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Combining critical functions will lead to: </a:t>
            </a:r>
            <a:endParaRPr lang="ko-KR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0" y="3723878"/>
            <a:ext cx="9144000" cy="1440160"/>
          </a:xfrm>
          <a:prstGeom prst="rect">
            <a:avLst/>
          </a:prstGeom>
          <a:solidFill>
            <a:srgbClr val="027696">
              <a:alpha val="75000"/>
            </a:srgbClr>
          </a:solidFill>
        </p:spPr>
        <p:txBody>
          <a:bodyPr>
            <a:noAutofit/>
          </a:bodyPr>
          <a:lstStyle>
            <a:lvl1pPr marL="342891" indent="-342891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0113" indent="-363538"/>
            <a:r>
              <a:rPr lang="en-CA" sz="1800" dirty="0">
                <a:solidFill>
                  <a:schemeClr val="bg1"/>
                </a:solidFill>
              </a:rPr>
              <a:t>Consistent health care delivery</a:t>
            </a:r>
          </a:p>
          <a:p>
            <a:pPr marL="900113" indent="-363538"/>
            <a:r>
              <a:rPr lang="en-CA" sz="1800" dirty="0">
                <a:solidFill>
                  <a:schemeClr val="bg1"/>
                </a:solidFill>
              </a:rPr>
              <a:t>Single point for performance measurement and quality improvement </a:t>
            </a:r>
          </a:p>
          <a:p>
            <a:pPr marL="900113" indent="-363538"/>
            <a:r>
              <a:rPr lang="en-CA" sz="1800" dirty="0">
                <a:solidFill>
                  <a:schemeClr val="bg1"/>
                </a:solidFill>
              </a:rPr>
              <a:t>Improved clinical guidance and support for providers</a:t>
            </a:r>
          </a:p>
          <a:p>
            <a:pPr marL="900113" indent="-363538"/>
            <a:r>
              <a:rPr lang="en-CA" sz="1800" dirty="0">
                <a:solidFill>
                  <a:schemeClr val="bg1"/>
                </a:solidFill>
              </a:rPr>
              <a:t>Advanced digital and virtual health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60432" y="473199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endParaRPr lang="en-C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0462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95936" y="2787774"/>
            <a:ext cx="5148064" cy="576064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Delivering</a:t>
            </a:r>
            <a:endParaRPr lang="en-C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95936" y="3759882"/>
            <a:ext cx="5148064" cy="540060"/>
          </a:xfrm>
        </p:spPr>
        <p:txBody>
          <a:bodyPr/>
          <a:lstStyle/>
          <a:p>
            <a:r>
              <a:rPr lang="en-CA" altLang="ko-K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 Sustainable System Built to Last</a:t>
            </a:r>
            <a:endParaRPr lang="ko-KR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8460432" y="473199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endParaRPr lang="en-C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6518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83568" y="3075806"/>
            <a:ext cx="7848872" cy="1923678"/>
          </a:xfrm>
          <a:prstGeom prst="rect">
            <a:avLst/>
          </a:prstGeom>
          <a:solidFill>
            <a:srgbClr val="027696">
              <a:alpha val="89804"/>
            </a:srgbClr>
          </a:solidFill>
        </p:spPr>
        <p:txBody>
          <a:bodyPr wrap="square">
            <a:noAutofit/>
          </a:bodyPr>
          <a:lstStyle>
            <a:lvl1pPr marL="342891" indent="-342891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sz="1800" dirty="0">
                <a:solidFill>
                  <a:schemeClr val="bg1"/>
                </a:solidFill>
              </a:rPr>
              <a:t>The full implementation of Ontario Health Teams will take several years. </a:t>
            </a:r>
          </a:p>
          <a:p>
            <a:pPr marL="0" indent="0">
              <a:buNone/>
            </a:pPr>
            <a:endParaRPr lang="en-CA" sz="1800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CA" sz="1800" b="1" dirty="0">
                <a:solidFill>
                  <a:schemeClr val="bg1"/>
                </a:solidFill>
              </a:rPr>
              <a:t>Early adopters </a:t>
            </a:r>
            <a:r>
              <a:rPr lang="en-CA" sz="1800" dirty="0">
                <a:solidFill>
                  <a:schemeClr val="bg1"/>
                </a:solidFill>
              </a:rPr>
              <a:t>will help show the positive impact of the teams on quality of care, and patient and provider experience. They will also share important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CA" sz="1800" dirty="0">
                <a:solidFill>
                  <a:schemeClr val="bg1"/>
                </a:solidFill>
              </a:rPr>
              <a:t>implementation lessons with Ontario Health Teams across the province,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CA" sz="1800" dirty="0">
                <a:solidFill>
                  <a:schemeClr val="bg1"/>
                </a:solidFill>
              </a:rPr>
              <a:t>through an ongoing intake process. </a:t>
            </a:r>
          </a:p>
          <a:p>
            <a:endParaRPr lang="en-CA" sz="1800" dirty="0"/>
          </a:p>
          <a:p>
            <a:endParaRPr lang="en-CA" dirty="0"/>
          </a:p>
        </p:txBody>
      </p:sp>
      <p:sp>
        <p:nvSpPr>
          <p:cNvPr id="5" name="Pentagon 4"/>
          <p:cNvSpPr/>
          <p:nvPr/>
        </p:nvSpPr>
        <p:spPr>
          <a:xfrm>
            <a:off x="4760" y="123478"/>
            <a:ext cx="4423224" cy="720080"/>
          </a:xfrm>
          <a:prstGeom prst="homePlate">
            <a:avLst>
              <a:gd name="adj" fmla="val 64697"/>
            </a:avLst>
          </a:prstGeom>
          <a:solidFill>
            <a:srgbClr val="9F447D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42925"/>
            <a:r>
              <a:rPr lang="en-US" altLang="ko-K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</a:t>
            </a:r>
            <a:endParaRPr lang="ko-KR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60432" y="473199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  <a:endParaRPr lang="en-C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8427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3003798"/>
            <a:ext cx="7848600" cy="698500"/>
          </a:xfrm>
          <a:prstGeom prst="rect">
            <a:avLst/>
          </a:prstGeom>
          <a:solidFill>
            <a:srgbClr val="027696">
              <a:alpha val="89804"/>
            </a:srgbClr>
          </a:solidFill>
        </p:spPr>
        <p:txBody>
          <a:bodyPr wrap="square">
            <a:noAutofit/>
          </a:bodyPr>
          <a:lstStyle/>
          <a:p>
            <a:pPr marL="0" indent="0" algn="ctr">
              <a:buNone/>
            </a:pPr>
            <a:r>
              <a:rPr lang="en-CA" sz="1800" b="1" dirty="0">
                <a:solidFill>
                  <a:schemeClr val="bg1"/>
                </a:solidFill>
              </a:rPr>
              <a:t>Putting the patient at the centre of a sustainable health care system</a:t>
            </a:r>
          </a:p>
          <a:p>
            <a:pPr marL="0" indent="0" algn="ctr">
              <a:buNone/>
            </a:pPr>
            <a:r>
              <a:rPr lang="en-CA" sz="1800" b="1" dirty="0">
                <a:solidFill>
                  <a:schemeClr val="bg1"/>
                </a:solidFill>
              </a:rPr>
              <a:t>built for the future.</a:t>
            </a:r>
          </a:p>
          <a:p>
            <a:endParaRPr lang="en-CA" dirty="0"/>
          </a:p>
        </p:txBody>
      </p:sp>
      <p:sp>
        <p:nvSpPr>
          <p:cNvPr id="4" name="Pentagon 3"/>
          <p:cNvSpPr/>
          <p:nvPr/>
        </p:nvSpPr>
        <p:spPr>
          <a:xfrm>
            <a:off x="4760" y="123478"/>
            <a:ext cx="4423224" cy="720080"/>
          </a:xfrm>
          <a:prstGeom prst="homePlate">
            <a:avLst>
              <a:gd name="adj" fmla="val 64697"/>
            </a:avLst>
          </a:prstGeom>
          <a:solidFill>
            <a:srgbClr val="9F447D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42925"/>
            <a:r>
              <a:rPr lang="en-US" altLang="ko-K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Maturity</a:t>
            </a:r>
            <a:endParaRPr lang="ko-KR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60432" y="473199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endParaRPr lang="en-C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7514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3"/>
          <p:cNvSpPr txBox="1">
            <a:spLocks/>
          </p:cNvSpPr>
          <p:nvPr/>
        </p:nvSpPr>
        <p:spPr>
          <a:xfrm>
            <a:off x="0" y="2937465"/>
            <a:ext cx="9144000" cy="1390720"/>
          </a:xfrm>
          <a:prstGeom prst="rect">
            <a:avLst/>
          </a:prstGeom>
          <a:solidFill>
            <a:srgbClr val="027696">
              <a:alpha val="74902"/>
            </a:srgbClr>
          </a:solidFill>
        </p:spPr>
        <p:txBody>
          <a:bodyPr>
            <a:noAutofit/>
          </a:bodyPr>
          <a:lstStyle>
            <a:lvl1pPr marL="342891" indent="-342891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0">
              <a:buNone/>
            </a:pPr>
            <a:endParaRPr lang="en-C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2"/>
          <p:cNvSpPr txBox="1">
            <a:spLocks/>
          </p:cNvSpPr>
          <p:nvPr/>
        </p:nvSpPr>
        <p:spPr>
          <a:xfrm>
            <a:off x="0" y="123478"/>
            <a:ext cx="9144000" cy="576064"/>
          </a:xfrm>
          <a:prstGeom prst="rect">
            <a:avLst/>
          </a:prstGeom>
          <a:solidFill>
            <a:srgbClr val="9F447D">
              <a:alpha val="85098"/>
            </a:srgbClr>
          </a:solidFill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44500" algn="l"/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Overview: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2226" y="2942287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23728" y="2937465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41309" y="2942300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35003" y="2936225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7544" y="3681853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Vision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Connected Care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4549139" y="-1067791"/>
            <a:ext cx="45719" cy="9144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755575" y="3388468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6228184" y="3394530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2317078" y="3403952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4240721" y="3394530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3851920" y="3687185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Connecting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Ontario Health Teams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796136" y="368269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Integrating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Ontario Health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596336" y="3681853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Delivering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A sustainable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system built to last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12360" y="2942300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8005541" y="3400605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2051720" y="3694261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Values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Patient Declaration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Listening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60432" y="473199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C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8891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360" y="75091"/>
            <a:ext cx="8920640" cy="506937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63688" y="3435846"/>
            <a:ext cx="5616624" cy="646331"/>
          </a:xfrm>
          <a:prstGeom prst="rect">
            <a:avLst/>
          </a:prstGeom>
          <a:solidFill>
            <a:srgbClr val="9F447D">
              <a:alpha val="8509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Better and more connected services, less waiting and a sustainable system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123478"/>
            <a:ext cx="9144000" cy="576263"/>
          </a:xfrm>
          <a:prstGeom prst="rect">
            <a:avLst/>
          </a:prstGeom>
          <a:solidFill>
            <a:srgbClr val="027696">
              <a:alpha val="85098"/>
            </a:srgbClr>
          </a:solidFill>
        </p:spPr>
        <p:txBody>
          <a:bodyPr/>
          <a:lstStyle/>
          <a:p>
            <a:pPr marL="450850" indent="0">
              <a:buNone/>
            </a:pPr>
            <a:r>
              <a:rPr lang="en-US" altLang="ko-K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for Connected Care</a:t>
            </a:r>
            <a:endParaRPr lang="ko-KR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60432" y="473199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C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9740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885" y="0"/>
            <a:ext cx="9156885" cy="5800342"/>
          </a:xfrm>
        </p:spPr>
      </p:pic>
      <p:sp>
        <p:nvSpPr>
          <p:cNvPr id="12" name="TextBox 11"/>
          <p:cNvSpPr txBox="1"/>
          <p:nvPr/>
        </p:nvSpPr>
        <p:spPr>
          <a:xfrm>
            <a:off x="179512" y="125219"/>
            <a:ext cx="8449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9F44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Patient Declaration of Values</a:t>
            </a:r>
            <a:endParaRPr lang="ko-KR" altLang="en-US" sz="3600" b="1" dirty="0">
              <a:solidFill>
                <a:srgbClr val="9F44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sp>
        <p:nvSpPr>
          <p:cNvPr id="15" name="Pentagon 14"/>
          <p:cNvSpPr/>
          <p:nvPr/>
        </p:nvSpPr>
        <p:spPr>
          <a:xfrm>
            <a:off x="323528" y="1203598"/>
            <a:ext cx="2588096" cy="648072"/>
          </a:xfrm>
          <a:prstGeom prst="homePlate">
            <a:avLst>
              <a:gd name="adj" fmla="val 64697"/>
            </a:avLst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/>
              <a:t>RESPECT AND DIGNITY</a:t>
            </a:r>
            <a:endParaRPr lang="ko-KR" altLang="en-US" dirty="0"/>
          </a:p>
        </p:txBody>
      </p:sp>
      <p:sp>
        <p:nvSpPr>
          <p:cNvPr id="16" name="Pentagon 15"/>
          <p:cNvSpPr/>
          <p:nvPr/>
        </p:nvSpPr>
        <p:spPr>
          <a:xfrm>
            <a:off x="323528" y="1960079"/>
            <a:ext cx="2588096" cy="648072"/>
          </a:xfrm>
          <a:prstGeom prst="homePlate">
            <a:avLst>
              <a:gd name="adj" fmla="val 64697"/>
            </a:avLst>
          </a:prstGeom>
          <a:solidFill>
            <a:schemeClr val="accent2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/>
              <a:t>EMPATHY AND COMPASSION</a:t>
            </a:r>
            <a:endParaRPr lang="ko-KR" altLang="en-US" dirty="0"/>
          </a:p>
        </p:txBody>
      </p:sp>
      <p:sp>
        <p:nvSpPr>
          <p:cNvPr id="17" name="Pentagon 16"/>
          <p:cNvSpPr/>
          <p:nvPr/>
        </p:nvSpPr>
        <p:spPr>
          <a:xfrm>
            <a:off x="323528" y="2716560"/>
            <a:ext cx="2588096" cy="648072"/>
          </a:xfrm>
          <a:prstGeom prst="homePlate">
            <a:avLst>
              <a:gd name="adj" fmla="val 64697"/>
            </a:avLst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/>
              <a:t>ACCOUNTABILITY</a:t>
            </a:r>
            <a:endParaRPr lang="ko-KR" altLang="en-US" dirty="0"/>
          </a:p>
        </p:txBody>
      </p:sp>
      <p:sp>
        <p:nvSpPr>
          <p:cNvPr id="18" name="Pentagon 17"/>
          <p:cNvSpPr/>
          <p:nvPr/>
        </p:nvSpPr>
        <p:spPr>
          <a:xfrm>
            <a:off x="323528" y="3473042"/>
            <a:ext cx="2588096" cy="648072"/>
          </a:xfrm>
          <a:prstGeom prst="homePlate">
            <a:avLst>
              <a:gd name="adj" fmla="val 64697"/>
            </a:avLst>
          </a:prstGeom>
          <a:solidFill>
            <a:schemeClr val="accent2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/>
              <a:t>TRANSPARENCY</a:t>
            </a:r>
            <a:endParaRPr lang="ko-KR" altLang="en-US" dirty="0"/>
          </a:p>
        </p:txBody>
      </p:sp>
      <p:sp>
        <p:nvSpPr>
          <p:cNvPr id="19" name="Pentagon 18"/>
          <p:cNvSpPr/>
          <p:nvPr/>
        </p:nvSpPr>
        <p:spPr>
          <a:xfrm>
            <a:off x="323528" y="4229522"/>
            <a:ext cx="2588096" cy="648072"/>
          </a:xfrm>
          <a:prstGeom prst="homePlate">
            <a:avLst>
              <a:gd name="adj" fmla="val 64697"/>
            </a:avLst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/>
              <a:t>EQUITY AND ENGAGEMENT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460432" y="473199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n-C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4645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Listening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71463" indent="-271463">
              <a:buFont typeface="Arial" panose="020B0604020202020204" pitchFamily="34" charset="0"/>
              <a:buChar char="•"/>
            </a:pPr>
            <a:r>
              <a:rPr lang="en-CA" dirty="0"/>
              <a:t>Minister’s Patient and Family </a:t>
            </a:r>
          </a:p>
          <a:p>
            <a:pPr marL="268288"/>
            <a:r>
              <a:rPr lang="en-CA" dirty="0"/>
              <a:t>Advisory Council</a:t>
            </a: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en-CA" dirty="0"/>
              <a:t>System Leaders</a:t>
            </a: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en-CA" dirty="0"/>
              <a:t>Premier’s Council</a:t>
            </a: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en-CA" dirty="0"/>
              <a:t>Indigenous health planning </a:t>
            </a:r>
          </a:p>
          <a:p>
            <a:pPr marL="271463"/>
            <a:r>
              <a:rPr lang="en-CA" dirty="0"/>
              <a:t>entities</a:t>
            </a: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en-CA" dirty="0"/>
              <a:t>French language health </a:t>
            </a:r>
          </a:p>
          <a:p>
            <a:pPr marL="271463"/>
            <a:r>
              <a:rPr lang="en-CA" dirty="0"/>
              <a:t>planning entities</a:t>
            </a:r>
          </a:p>
          <a:p>
            <a:endParaRPr lang="en-C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0001" y="1456242"/>
            <a:ext cx="1191948" cy="23088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60432" y="473199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n-C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6243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563888" y="3219822"/>
            <a:ext cx="5580112" cy="576064"/>
          </a:xfrm>
        </p:spPr>
        <p:txBody>
          <a:bodyPr/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Connecting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Ontario Health Teams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60432" y="473199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n-C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27696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945964"/>
            <a:ext cx="8064895" cy="648072"/>
          </a:xfrm>
          <a:prstGeom prst="rect">
            <a:avLst/>
          </a:prstGeom>
          <a:solidFill>
            <a:srgbClr val="9F447D">
              <a:alpha val="75000"/>
            </a:srgb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CA" sz="1800" b="1" dirty="0">
                <a:solidFill>
                  <a:schemeClr val="bg1"/>
                </a:solidFill>
              </a:rPr>
              <a:t>A new model of integrated care, where groups of providers voluntarily</a:t>
            </a:r>
          </a:p>
          <a:p>
            <a:pPr marL="0" indent="0" algn="ctr">
              <a:buNone/>
            </a:pPr>
            <a:r>
              <a:rPr lang="en-CA" sz="1800" b="1" dirty="0">
                <a:solidFill>
                  <a:schemeClr val="bg1"/>
                </a:solidFill>
              </a:rPr>
              <a:t>work together as one single team.</a:t>
            </a:r>
          </a:p>
          <a:p>
            <a:pPr marL="0" indent="0">
              <a:buNone/>
            </a:pPr>
            <a:endParaRPr lang="en-CA" sz="18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CA" sz="1800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11560" y="206375"/>
            <a:ext cx="7416824" cy="8572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C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Ontario Health Teams?</a:t>
            </a:r>
            <a:endParaRPr lang="en-C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030027"/>
              </p:ext>
            </p:extLst>
          </p:nvPr>
        </p:nvGraphicFramePr>
        <p:xfrm>
          <a:off x="611560" y="3579862"/>
          <a:ext cx="8064895" cy="14401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49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5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CA" sz="1800" dirty="0">
                          <a:solidFill>
                            <a:schemeClr val="bg1"/>
                          </a:solidFill>
                        </a:rPr>
                        <a:t>primary care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CA" sz="1800" dirty="0">
                          <a:solidFill>
                            <a:schemeClr val="bg1"/>
                          </a:solidFill>
                        </a:rPr>
                        <a:t>hospital care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CA" sz="1800" dirty="0">
                          <a:solidFill>
                            <a:schemeClr val="bg1"/>
                          </a:solidFill>
                        </a:rPr>
                        <a:t>rehabilitative care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CA" sz="1800" dirty="0">
                          <a:solidFill>
                            <a:schemeClr val="bg1"/>
                          </a:solidFill>
                        </a:rPr>
                        <a:t>home care 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CA" sz="1800" dirty="0">
                          <a:solidFill>
                            <a:schemeClr val="bg1"/>
                          </a:solidFill>
                        </a:rPr>
                        <a:t>community support services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769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CA" sz="1800" dirty="0">
                          <a:solidFill>
                            <a:schemeClr val="bg1"/>
                          </a:solidFill>
                        </a:rPr>
                        <a:t>residential long-term care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CA" sz="1800" dirty="0">
                          <a:solidFill>
                            <a:schemeClr val="bg1"/>
                          </a:solidFill>
                        </a:rPr>
                        <a:t>health promotion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CA" sz="1800" dirty="0">
                          <a:solidFill>
                            <a:schemeClr val="bg1"/>
                          </a:solidFill>
                        </a:rPr>
                        <a:t>disease prevention 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CA" sz="1800" dirty="0">
                          <a:solidFill>
                            <a:schemeClr val="bg1"/>
                          </a:solidFill>
                        </a:rPr>
                        <a:t>mental health and addictions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7696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460432" y="473199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n-C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5425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ntagon 4"/>
          <p:cNvSpPr/>
          <p:nvPr/>
        </p:nvSpPr>
        <p:spPr>
          <a:xfrm>
            <a:off x="0" y="267494"/>
            <a:ext cx="6923314" cy="720000"/>
          </a:xfrm>
          <a:prstGeom prst="homePlate">
            <a:avLst>
              <a:gd name="adj" fmla="val 64697"/>
            </a:avLst>
          </a:prstGeom>
          <a:solidFill>
            <a:srgbClr val="9F447D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42925"/>
            <a:r>
              <a:rPr lang="en-US" altLang="ko-K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Ontario Health Teams will</a:t>
            </a:r>
            <a:endParaRPr lang="ko-KR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0" y="3723878"/>
            <a:ext cx="9144000" cy="1440160"/>
          </a:xfrm>
          <a:prstGeom prst="rect">
            <a:avLst/>
          </a:prstGeom>
          <a:solidFill>
            <a:srgbClr val="027696">
              <a:alpha val="75000"/>
            </a:srgbClr>
          </a:solidFill>
        </p:spPr>
        <p:txBody>
          <a:bodyPr>
            <a:noAutofit/>
          </a:bodyPr>
          <a:lstStyle>
            <a:lvl1pPr marL="342891" indent="-342891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0113" lvl="0" indent="-363538"/>
            <a:r>
              <a:rPr lang="en-CA" sz="1800" dirty="0">
                <a:solidFill>
                  <a:schemeClr val="bg1"/>
                </a:solidFill>
              </a:rPr>
              <a:t>Ensure a connected patient experience </a:t>
            </a:r>
          </a:p>
          <a:p>
            <a:pPr marL="900113" lvl="0" indent="-363538"/>
            <a:r>
              <a:rPr lang="en-CA" sz="1800" dirty="0">
                <a:solidFill>
                  <a:schemeClr val="bg1"/>
                </a:solidFill>
              </a:rPr>
              <a:t>Provide 24/7 support for patients </a:t>
            </a:r>
          </a:p>
          <a:p>
            <a:pPr marL="900113" lvl="0" indent="-363538"/>
            <a:r>
              <a:rPr lang="en-CA" sz="1800" dirty="0">
                <a:solidFill>
                  <a:schemeClr val="bg1"/>
                </a:solidFill>
              </a:rPr>
              <a:t>Offer digital access to records and virtual care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60432" y="473199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n-C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2975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0" y="3723878"/>
            <a:ext cx="9144000" cy="1440160"/>
          </a:xfrm>
          <a:prstGeom prst="rect">
            <a:avLst/>
          </a:prstGeom>
          <a:solidFill>
            <a:srgbClr val="027696">
              <a:alpha val="75000"/>
            </a:srgbClr>
          </a:solidFill>
        </p:spPr>
        <p:txBody>
          <a:bodyPr>
            <a:noAutofit/>
          </a:bodyPr>
          <a:lstStyle/>
          <a:p>
            <a:pPr marL="900113" lvl="0" indent="-341313"/>
            <a:endParaRPr lang="en-CA" sz="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00113" lvl="0" indent="-341313"/>
            <a:r>
              <a:rPr lang="en-CA" sz="1800" dirty="0">
                <a:solidFill>
                  <a:schemeClr val="bg1"/>
                </a:solidFill>
              </a:rPr>
              <a:t>Care for a defined patient population</a:t>
            </a:r>
          </a:p>
          <a:p>
            <a:pPr marL="900113" lvl="0" indent="-341313"/>
            <a:r>
              <a:rPr lang="en-CA" sz="1800" dirty="0">
                <a:solidFill>
                  <a:schemeClr val="bg1"/>
                </a:solidFill>
              </a:rPr>
              <a:t>Have a single point of clinical and fiscal accountability</a:t>
            </a:r>
          </a:p>
          <a:p>
            <a:pPr marL="900113" lvl="0" indent="-341313"/>
            <a:r>
              <a:rPr lang="en-CA" sz="1800" dirty="0">
                <a:solidFill>
                  <a:schemeClr val="bg1"/>
                </a:solidFill>
              </a:rPr>
              <a:t>Operate under a single budget</a:t>
            </a:r>
          </a:p>
          <a:p>
            <a:pPr marL="900113" lvl="0" indent="-341313"/>
            <a:r>
              <a:rPr lang="en-CA" sz="1800" dirty="0">
                <a:solidFill>
                  <a:schemeClr val="bg1"/>
                </a:solidFill>
              </a:rPr>
              <a:t>Follow a defined performance model</a:t>
            </a:r>
          </a:p>
        </p:txBody>
      </p:sp>
      <p:sp>
        <p:nvSpPr>
          <p:cNvPr id="5" name="Pentagon 4"/>
          <p:cNvSpPr/>
          <p:nvPr/>
        </p:nvSpPr>
        <p:spPr>
          <a:xfrm>
            <a:off x="3588" y="267494"/>
            <a:ext cx="6944676" cy="720000"/>
          </a:xfrm>
          <a:prstGeom prst="homePlate">
            <a:avLst>
              <a:gd name="adj" fmla="val 64697"/>
            </a:avLst>
          </a:prstGeom>
          <a:solidFill>
            <a:srgbClr val="9F447D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42925"/>
            <a:r>
              <a:rPr lang="en-US" altLang="ko-K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Ontario Health Teams will</a:t>
            </a:r>
            <a:endParaRPr lang="ko-KR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60432" y="473199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n-C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958781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2511</TotalTime>
  <Words>491</Words>
  <Application>Microsoft Office PowerPoint</Application>
  <PresentationFormat>On-screen Show (16:9)</PresentationFormat>
  <Paragraphs>142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 Unicode MS</vt:lpstr>
      <vt:lpstr>맑은 고딕</vt:lpstr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are Ontario Health Teams?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Pogorzelski, Michael (MOHLTC)</cp:lastModifiedBy>
  <cp:revision>173</cp:revision>
  <dcterms:created xsi:type="dcterms:W3CDTF">2016-12-05T23:26:54Z</dcterms:created>
  <dcterms:modified xsi:type="dcterms:W3CDTF">2019-04-01T15:09:34Z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34a106e-6316-442c-ad35-738afd673d2b_Enabled">
    <vt:lpwstr>True</vt:lpwstr>
  </property>
  <property fmtid="{D5CDD505-2E9C-101B-9397-08002B2CF9AE}" pid="3" name="MSIP_Label_034a106e-6316-442c-ad35-738afd673d2b_SiteId">
    <vt:lpwstr>cddc1229-ac2a-4b97-b78a-0e5cacb5865c</vt:lpwstr>
  </property>
  <property fmtid="{D5CDD505-2E9C-101B-9397-08002B2CF9AE}" pid="4" name="MSIP_Label_034a106e-6316-442c-ad35-738afd673d2b_Owner">
    <vt:lpwstr>Neil.Zacharjewicz@ontario.ca</vt:lpwstr>
  </property>
  <property fmtid="{D5CDD505-2E9C-101B-9397-08002B2CF9AE}" pid="5" name="MSIP_Label_034a106e-6316-442c-ad35-738afd673d2b_SetDate">
    <vt:lpwstr>2019-03-29T21:45:03.5350277Z</vt:lpwstr>
  </property>
  <property fmtid="{D5CDD505-2E9C-101B-9397-08002B2CF9AE}" pid="6" name="MSIP_Label_034a106e-6316-442c-ad35-738afd673d2b_Name">
    <vt:lpwstr>OPS - Unclassified Information</vt:lpwstr>
  </property>
  <property fmtid="{D5CDD505-2E9C-101B-9397-08002B2CF9AE}" pid="7" name="MSIP_Label_034a106e-6316-442c-ad35-738afd673d2b_Application">
    <vt:lpwstr>Microsoft Azure Information Protection</vt:lpwstr>
  </property>
  <property fmtid="{D5CDD505-2E9C-101B-9397-08002B2CF9AE}" pid="8" name="MSIP_Label_034a106e-6316-442c-ad35-738afd673d2b_Extended_MSFT_Method">
    <vt:lpwstr>Automatic</vt:lpwstr>
  </property>
  <property fmtid="{D5CDD505-2E9C-101B-9397-08002B2CF9AE}" pid="9" name="Sensitivity">
    <vt:lpwstr>OPS - Unclassified Information</vt:lpwstr>
  </property>
</Properties>
</file>